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46B81-C1A0-4114-8C0D-66FE1B797832}" type="datetimeFigureOut">
              <a:rPr lang="fr-CA" smtClean="0"/>
              <a:t>2017-03-16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50A218-91F6-4DF3-A005-13F933D6ACCE}" type="slidenum">
              <a:rPr lang="fr-CA" smtClean="0"/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CA" sz="4200" dirty="0"/>
            </a:br>
            <a:r>
              <a:rPr lang="fr-CA" sz="12800" dirty="0"/>
              <a:t>Annotations</a:t>
            </a:r>
            <a:endParaRPr lang="fr-CA" sz="89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CA" sz="2800" dirty="0"/>
              <a:t>L’art de dialoguer avec un texte</a:t>
            </a:r>
          </a:p>
        </p:txBody>
      </p:sp>
    </p:spTree>
    <p:extLst>
      <p:ext uri="{BB962C8B-B14F-4D97-AF65-F5344CB8AC3E}">
        <p14:creationId xmlns:p14="http://schemas.microsoft.com/office/powerpoint/2010/main" val="12823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Avant-propos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Annoter un texte peut être très utile pour le comprendre.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La majeure partie des élèves n’utilisent qu’un surligneur jaune pour annoter un texte en identifiant les mots ou sections importantes.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Lorsqu’un surligneur est utilisé, les élèves ont tendance à surligner le texte presque en entier, rendant presque inutile la méthode.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Une bonne méthode d’annotation est essentielle au secondaire et permet d’être bien préparé pour les études supérieures.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04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Les différentes étapes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La méthode de l’annotation se fait en trois étapes 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la pré-lecture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la lecture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la post-lecture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CA" b="1" dirty="0"/>
              <a:t>Il est important de bien suivre les étapes pour ne rien oublier et pour développer un dialogue riche avec le texte.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57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</a:t>
            </a:r>
            <a:r>
              <a:rPr lang="fr-CA" baseline="30000" dirty="0"/>
              <a:t>ère</a:t>
            </a:r>
            <a:r>
              <a:rPr lang="fr-CA" dirty="0"/>
              <a:t> étape : La pré-lecture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CA" b="1" dirty="0"/>
              <a:t>L’étape de la pré-lecture se fait AVANT la lecture.</a:t>
            </a:r>
          </a:p>
          <a:p>
            <a:pPr>
              <a:spcAft>
                <a:spcPts val="600"/>
              </a:spcAft>
            </a:pPr>
            <a:r>
              <a:rPr lang="fr-CA" b="1" dirty="0"/>
              <a:t>Avant de commencer la lecture, il y a plusieurs éléments à vérifier pour guider ta lecture :</a:t>
            </a:r>
          </a:p>
          <a:p>
            <a:pPr lvl="1">
              <a:spcAft>
                <a:spcPts val="600"/>
              </a:spcAft>
            </a:pPr>
            <a:r>
              <a:rPr lang="fr-CA" b="1" dirty="0"/>
              <a:t>Examine la page-couverture et l’arrière du livre ou du texte;</a:t>
            </a:r>
          </a:p>
          <a:p>
            <a:pPr lvl="1">
              <a:spcAft>
                <a:spcPts val="600"/>
              </a:spcAft>
            </a:pPr>
            <a:r>
              <a:rPr lang="fr-CA" b="1" dirty="0"/>
              <a:t>Lis le titre, les sous-titres et les intertitres;</a:t>
            </a:r>
          </a:p>
          <a:p>
            <a:pPr lvl="1">
              <a:spcAft>
                <a:spcPts val="600"/>
              </a:spcAft>
            </a:pPr>
            <a:r>
              <a:rPr lang="fr-CA" b="1" dirty="0"/>
              <a:t>Examine les dessins et les illustrations qui accompagnent le texte;</a:t>
            </a:r>
          </a:p>
          <a:p>
            <a:pPr lvl="1">
              <a:spcAft>
                <a:spcPts val="600"/>
              </a:spcAft>
            </a:pPr>
            <a:r>
              <a:rPr lang="fr-CA" b="1" dirty="0"/>
              <a:t>Examine la police des caractères (gras, </a:t>
            </a:r>
            <a:r>
              <a:rPr lang="fr-CA" b="1" i="1" dirty="0"/>
              <a:t>italique</a:t>
            </a:r>
            <a:r>
              <a:rPr lang="fr-CA" b="1" dirty="0"/>
              <a:t>, </a:t>
            </a:r>
            <a:r>
              <a:rPr lang="fr-CA" b="1" u="sng" dirty="0"/>
              <a:t>souligné</a:t>
            </a:r>
            <a:r>
              <a:rPr lang="fr-CA" b="1" dirty="0"/>
              <a:t>, etc.);</a:t>
            </a:r>
          </a:p>
          <a:p>
            <a:pPr lvl="1">
              <a:spcAft>
                <a:spcPts val="600"/>
              </a:spcAft>
            </a:pPr>
            <a:r>
              <a:rPr lang="fr-CA" b="1" dirty="0"/>
              <a:t>Analyse l’organisation du texte (livre, nouvelle littéraire, journal personnel, dialogue, article, etc.)</a:t>
            </a:r>
          </a:p>
          <a:p>
            <a:pPr>
              <a:spcAft>
                <a:spcPts val="600"/>
              </a:spcAft>
            </a:pPr>
            <a:r>
              <a:rPr lang="fr-CA" b="1" dirty="0"/>
              <a:t>Tout en examinant ces éléments, pose-toi des questions, fais des prédictions ou établis des liens près de ces éléments.</a:t>
            </a:r>
          </a:p>
        </p:txBody>
      </p:sp>
    </p:spTree>
    <p:extLst>
      <p:ext uri="{BB962C8B-B14F-4D97-AF65-F5344CB8AC3E}">
        <p14:creationId xmlns:p14="http://schemas.microsoft.com/office/powerpoint/2010/main" val="301329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étape : La 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Lors de la lecture, tu devras prendre des notes en SURFACE et des notes en PROFONDEUR.</a:t>
            </a:r>
          </a:p>
          <a:p>
            <a:endParaRPr lang="fr-CA" sz="1400" dirty="0"/>
          </a:p>
          <a:p>
            <a:r>
              <a:rPr lang="fr-CA" dirty="0"/>
              <a:t>Les notes en surface ont pour but d’identifier les informations importantes à l’aide d’</a:t>
            </a:r>
            <a:r>
              <a:rPr lang="fr-CA" b="1" u="sng" dirty="0"/>
              <a:t>indices visuels</a:t>
            </a:r>
            <a:r>
              <a:rPr lang="fr-CA" dirty="0"/>
              <a:t>. Ces indices te permettront de revenir rapidement et plus efficacement si tu cherches une information précise.</a:t>
            </a:r>
          </a:p>
          <a:p>
            <a:endParaRPr lang="fr-CA" sz="1400" dirty="0"/>
          </a:p>
          <a:p>
            <a:r>
              <a:rPr lang="fr-CA" dirty="0"/>
              <a:t>Les notes en profondeur ont pour but de te forcer à réfléchir à ce que tu lis et à donner un sens au texte à l’aide de </a:t>
            </a:r>
            <a:r>
              <a:rPr lang="fr-CA" b="1" u="sng" dirty="0"/>
              <a:t>notes dans la marge</a:t>
            </a:r>
            <a:r>
              <a:rPr lang="fr-CA" dirty="0"/>
              <a:t>. C’est une stratégie de lecture pour promouvoir une lecture active et pour améliorer son engagement face au texte.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88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notes en surface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lvl="1"/>
            <a:r>
              <a:rPr lang="fr-CA" dirty="0"/>
              <a:t>Qui? (personnages)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Quand? (cadre)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Où? (cadre)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Vocabulaire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Information importante</a:t>
            </a:r>
          </a:p>
          <a:p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779912" y="2024844"/>
            <a:ext cx="1224136" cy="648072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563888" y="2888940"/>
            <a:ext cx="1800200" cy="9361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3290952" y="4365104"/>
            <a:ext cx="2346072" cy="131153"/>
          </a:xfrm>
          <a:custGeom>
            <a:avLst/>
            <a:gdLst>
              <a:gd name="connsiteX0" fmla="*/ 0 w 2346072"/>
              <a:gd name="connsiteY0" fmla="*/ 9236 h 131153"/>
              <a:gd name="connsiteX1" fmla="*/ 55419 w 2346072"/>
              <a:gd name="connsiteY1" fmla="*/ 110836 h 131153"/>
              <a:gd name="connsiteX2" fmla="*/ 110837 w 2346072"/>
              <a:gd name="connsiteY2" fmla="*/ 129309 h 131153"/>
              <a:gd name="connsiteX3" fmla="*/ 203200 w 2346072"/>
              <a:gd name="connsiteY3" fmla="*/ 110836 h 131153"/>
              <a:gd name="connsiteX4" fmla="*/ 230909 w 2346072"/>
              <a:gd name="connsiteY4" fmla="*/ 92363 h 131153"/>
              <a:gd name="connsiteX5" fmla="*/ 249382 w 2346072"/>
              <a:gd name="connsiteY5" fmla="*/ 64654 h 131153"/>
              <a:gd name="connsiteX6" fmla="*/ 277091 w 2346072"/>
              <a:gd name="connsiteY6" fmla="*/ 55418 h 131153"/>
              <a:gd name="connsiteX7" fmla="*/ 314037 w 2346072"/>
              <a:gd name="connsiteY7" fmla="*/ 18472 h 131153"/>
              <a:gd name="connsiteX8" fmla="*/ 387928 w 2346072"/>
              <a:gd name="connsiteY8" fmla="*/ 27709 h 131153"/>
              <a:gd name="connsiteX9" fmla="*/ 443346 w 2346072"/>
              <a:gd name="connsiteY9" fmla="*/ 55418 h 131153"/>
              <a:gd name="connsiteX10" fmla="*/ 471055 w 2346072"/>
              <a:gd name="connsiteY10" fmla="*/ 64654 h 131153"/>
              <a:gd name="connsiteX11" fmla="*/ 498764 w 2346072"/>
              <a:gd name="connsiteY11" fmla="*/ 83127 h 131153"/>
              <a:gd name="connsiteX12" fmla="*/ 637309 w 2346072"/>
              <a:gd name="connsiteY12" fmla="*/ 64654 h 131153"/>
              <a:gd name="connsiteX13" fmla="*/ 655782 w 2346072"/>
              <a:gd name="connsiteY13" fmla="*/ 36945 h 131153"/>
              <a:gd name="connsiteX14" fmla="*/ 711200 w 2346072"/>
              <a:gd name="connsiteY14" fmla="*/ 0 h 131153"/>
              <a:gd name="connsiteX15" fmla="*/ 785091 w 2346072"/>
              <a:gd name="connsiteY15" fmla="*/ 18472 h 131153"/>
              <a:gd name="connsiteX16" fmla="*/ 868219 w 2346072"/>
              <a:gd name="connsiteY16" fmla="*/ 64654 h 131153"/>
              <a:gd name="connsiteX17" fmla="*/ 951346 w 2346072"/>
              <a:gd name="connsiteY17" fmla="*/ 110836 h 131153"/>
              <a:gd name="connsiteX18" fmla="*/ 1034473 w 2346072"/>
              <a:gd name="connsiteY18" fmla="*/ 120072 h 131153"/>
              <a:gd name="connsiteX19" fmla="*/ 1089891 w 2346072"/>
              <a:gd name="connsiteY19" fmla="*/ 101600 h 131153"/>
              <a:gd name="connsiteX20" fmla="*/ 1173019 w 2346072"/>
              <a:gd name="connsiteY20" fmla="*/ 36945 h 131153"/>
              <a:gd name="connsiteX21" fmla="*/ 1228437 w 2346072"/>
              <a:gd name="connsiteY21" fmla="*/ 18472 h 131153"/>
              <a:gd name="connsiteX22" fmla="*/ 1293091 w 2346072"/>
              <a:gd name="connsiteY22" fmla="*/ 36945 h 131153"/>
              <a:gd name="connsiteX23" fmla="*/ 1348509 w 2346072"/>
              <a:gd name="connsiteY23" fmla="*/ 73890 h 131153"/>
              <a:gd name="connsiteX24" fmla="*/ 1366982 w 2346072"/>
              <a:gd name="connsiteY24" fmla="*/ 101600 h 131153"/>
              <a:gd name="connsiteX25" fmla="*/ 1394691 w 2346072"/>
              <a:gd name="connsiteY25" fmla="*/ 110836 h 131153"/>
              <a:gd name="connsiteX26" fmla="*/ 1422400 w 2346072"/>
              <a:gd name="connsiteY26" fmla="*/ 129309 h 131153"/>
              <a:gd name="connsiteX27" fmla="*/ 1459346 w 2346072"/>
              <a:gd name="connsiteY27" fmla="*/ 120072 h 131153"/>
              <a:gd name="connsiteX28" fmla="*/ 1505528 w 2346072"/>
              <a:gd name="connsiteY28" fmla="*/ 110836 h 131153"/>
              <a:gd name="connsiteX29" fmla="*/ 1560946 w 2346072"/>
              <a:gd name="connsiteY29" fmla="*/ 73890 h 131153"/>
              <a:gd name="connsiteX30" fmla="*/ 1588655 w 2346072"/>
              <a:gd name="connsiteY30" fmla="*/ 55418 h 131153"/>
              <a:gd name="connsiteX31" fmla="*/ 1644073 w 2346072"/>
              <a:gd name="connsiteY31" fmla="*/ 9236 h 131153"/>
              <a:gd name="connsiteX32" fmla="*/ 1708728 w 2346072"/>
              <a:gd name="connsiteY32" fmla="*/ 36945 h 131153"/>
              <a:gd name="connsiteX33" fmla="*/ 1754909 w 2346072"/>
              <a:gd name="connsiteY33" fmla="*/ 83127 h 131153"/>
              <a:gd name="connsiteX34" fmla="*/ 1810328 w 2346072"/>
              <a:gd name="connsiteY34" fmla="*/ 101600 h 131153"/>
              <a:gd name="connsiteX35" fmla="*/ 1921164 w 2346072"/>
              <a:gd name="connsiteY35" fmla="*/ 83127 h 131153"/>
              <a:gd name="connsiteX36" fmla="*/ 1948873 w 2346072"/>
              <a:gd name="connsiteY36" fmla="*/ 64654 h 131153"/>
              <a:gd name="connsiteX37" fmla="*/ 2013528 w 2346072"/>
              <a:gd name="connsiteY37" fmla="*/ 27709 h 131153"/>
              <a:gd name="connsiteX38" fmla="*/ 2115128 w 2346072"/>
              <a:gd name="connsiteY38" fmla="*/ 46181 h 131153"/>
              <a:gd name="connsiteX39" fmla="*/ 2142837 w 2346072"/>
              <a:gd name="connsiteY39" fmla="*/ 73890 h 131153"/>
              <a:gd name="connsiteX40" fmla="*/ 2198255 w 2346072"/>
              <a:gd name="connsiteY40" fmla="*/ 101600 h 131153"/>
              <a:gd name="connsiteX41" fmla="*/ 2327564 w 2346072"/>
              <a:gd name="connsiteY41" fmla="*/ 73890 h 131153"/>
              <a:gd name="connsiteX42" fmla="*/ 2346037 w 2346072"/>
              <a:gd name="connsiteY42" fmla="*/ 36945 h 13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346072" h="131153">
                <a:moveTo>
                  <a:pt x="0" y="9236"/>
                </a:moveTo>
                <a:cubicBezTo>
                  <a:pt x="8164" y="29645"/>
                  <a:pt x="34122" y="103737"/>
                  <a:pt x="55419" y="110836"/>
                </a:cubicBezTo>
                <a:lnTo>
                  <a:pt x="110837" y="129309"/>
                </a:lnTo>
                <a:cubicBezTo>
                  <a:pt x="134658" y="125906"/>
                  <a:pt x="177409" y="123731"/>
                  <a:pt x="203200" y="110836"/>
                </a:cubicBezTo>
                <a:cubicBezTo>
                  <a:pt x="213129" y="105872"/>
                  <a:pt x="221673" y="98521"/>
                  <a:pt x="230909" y="92363"/>
                </a:cubicBezTo>
                <a:cubicBezTo>
                  <a:pt x="237067" y="83127"/>
                  <a:pt x="240714" y="71589"/>
                  <a:pt x="249382" y="64654"/>
                </a:cubicBezTo>
                <a:cubicBezTo>
                  <a:pt x="256985" y="58572"/>
                  <a:pt x="270207" y="62302"/>
                  <a:pt x="277091" y="55418"/>
                </a:cubicBezTo>
                <a:cubicBezTo>
                  <a:pt x="326354" y="6156"/>
                  <a:pt x="240144" y="43105"/>
                  <a:pt x="314037" y="18472"/>
                </a:cubicBezTo>
                <a:cubicBezTo>
                  <a:pt x="338667" y="21551"/>
                  <a:pt x="363506" y="23269"/>
                  <a:pt x="387928" y="27709"/>
                </a:cubicBezTo>
                <a:cubicBezTo>
                  <a:pt x="424413" y="34343"/>
                  <a:pt x="409538" y="38514"/>
                  <a:pt x="443346" y="55418"/>
                </a:cubicBezTo>
                <a:cubicBezTo>
                  <a:pt x="452054" y="59772"/>
                  <a:pt x="461819" y="61575"/>
                  <a:pt x="471055" y="64654"/>
                </a:cubicBezTo>
                <a:cubicBezTo>
                  <a:pt x="480291" y="70812"/>
                  <a:pt x="487688" y="82389"/>
                  <a:pt x="498764" y="83127"/>
                </a:cubicBezTo>
                <a:cubicBezTo>
                  <a:pt x="574098" y="88149"/>
                  <a:pt x="586300" y="81656"/>
                  <a:pt x="637309" y="64654"/>
                </a:cubicBezTo>
                <a:cubicBezTo>
                  <a:pt x="643467" y="55418"/>
                  <a:pt x="647428" y="44255"/>
                  <a:pt x="655782" y="36945"/>
                </a:cubicBezTo>
                <a:cubicBezTo>
                  <a:pt x="672490" y="22325"/>
                  <a:pt x="711200" y="0"/>
                  <a:pt x="711200" y="0"/>
                </a:cubicBezTo>
                <a:cubicBezTo>
                  <a:pt x="723993" y="2559"/>
                  <a:pt x="769116" y="9597"/>
                  <a:pt x="785091" y="18472"/>
                </a:cubicBezTo>
                <a:cubicBezTo>
                  <a:pt x="880368" y="71404"/>
                  <a:pt x="805520" y="43756"/>
                  <a:pt x="868219" y="64654"/>
                </a:cubicBezTo>
                <a:cubicBezTo>
                  <a:pt x="931738" y="107001"/>
                  <a:pt x="902575" y="94579"/>
                  <a:pt x="951346" y="110836"/>
                </a:cubicBezTo>
                <a:cubicBezTo>
                  <a:pt x="991061" y="137313"/>
                  <a:pt x="974138" y="135156"/>
                  <a:pt x="1034473" y="120072"/>
                </a:cubicBezTo>
                <a:cubicBezTo>
                  <a:pt x="1053363" y="115349"/>
                  <a:pt x="1089891" y="101600"/>
                  <a:pt x="1089891" y="101600"/>
                </a:cubicBezTo>
                <a:cubicBezTo>
                  <a:pt x="1113801" y="77690"/>
                  <a:pt x="1139871" y="47994"/>
                  <a:pt x="1173019" y="36945"/>
                </a:cubicBezTo>
                <a:lnTo>
                  <a:pt x="1228437" y="18472"/>
                </a:lnTo>
                <a:cubicBezTo>
                  <a:pt x="1233360" y="19703"/>
                  <a:pt x="1285143" y="31647"/>
                  <a:pt x="1293091" y="36945"/>
                </a:cubicBezTo>
                <a:cubicBezTo>
                  <a:pt x="1362278" y="83069"/>
                  <a:pt x="1282624" y="51929"/>
                  <a:pt x="1348509" y="73890"/>
                </a:cubicBezTo>
                <a:cubicBezTo>
                  <a:pt x="1354667" y="83127"/>
                  <a:pt x="1358314" y="94665"/>
                  <a:pt x="1366982" y="101600"/>
                </a:cubicBezTo>
                <a:cubicBezTo>
                  <a:pt x="1374584" y="107682"/>
                  <a:pt x="1385983" y="106482"/>
                  <a:pt x="1394691" y="110836"/>
                </a:cubicBezTo>
                <a:cubicBezTo>
                  <a:pt x="1404620" y="115800"/>
                  <a:pt x="1413164" y="123151"/>
                  <a:pt x="1422400" y="129309"/>
                </a:cubicBezTo>
                <a:cubicBezTo>
                  <a:pt x="1434715" y="126230"/>
                  <a:pt x="1446954" y="122826"/>
                  <a:pt x="1459346" y="120072"/>
                </a:cubicBezTo>
                <a:cubicBezTo>
                  <a:pt x="1474671" y="116666"/>
                  <a:pt x="1491236" y="117332"/>
                  <a:pt x="1505528" y="110836"/>
                </a:cubicBezTo>
                <a:cubicBezTo>
                  <a:pt x="1525739" y="101649"/>
                  <a:pt x="1542473" y="86205"/>
                  <a:pt x="1560946" y="73890"/>
                </a:cubicBezTo>
                <a:cubicBezTo>
                  <a:pt x="1570182" y="67733"/>
                  <a:pt x="1580806" y="63267"/>
                  <a:pt x="1588655" y="55418"/>
                </a:cubicBezTo>
                <a:cubicBezTo>
                  <a:pt x="1624213" y="19860"/>
                  <a:pt x="1605496" y="34955"/>
                  <a:pt x="1644073" y="9236"/>
                </a:cubicBezTo>
                <a:cubicBezTo>
                  <a:pt x="1672337" y="16302"/>
                  <a:pt x="1687466" y="15682"/>
                  <a:pt x="1708728" y="36945"/>
                </a:cubicBezTo>
                <a:cubicBezTo>
                  <a:pt x="1740747" y="68964"/>
                  <a:pt x="1710574" y="63423"/>
                  <a:pt x="1754909" y="83127"/>
                </a:cubicBezTo>
                <a:cubicBezTo>
                  <a:pt x="1772703" y="91035"/>
                  <a:pt x="1810328" y="101600"/>
                  <a:pt x="1810328" y="101600"/>
                </a:cubicBezTo>
                <a:cubicBezTo>
                  <a:pt x="1847273" y="95442"/>
                  <a:pt x="1884974" y="92778"/>
                  <a:pt x="1921164" y="83127"/>
                </a:cubicBezTo>
                <a:cubicBezTo>
                  <a:pt x="1931890" y="80267"/>
                  <a:pt x="1939235" y="70162"/>
                  <a:pt x="1948873" y="64654"/>
                </a:cubicBezTo>
                <a:cubicBezTo>
                  <a:pt x="2030916" y="17772"/>
                  <a:pt x="1946009" y="72720"/>
                  <a:pt x="2013528" y="27709"/>
                </a:cubicBezTo>
                <a:cubicBezTo>
                  <a:pt x="2016658" y="28100"/>
                  <a:pt x="2095414" y="33039"/>
                  <a:pt x="2115128" y="46181"/>
                </a:cubicBezTo>
                <a:cubicBezTo>
                  <a:pt x="2125996" y="53427"/>
                  <a:pt x="2132802" y="65528"/>
                  <a:pt x="2142837" y="73890"/>
                </a:cubicBezTo>
                <a:cubicBezTo>
                  <a:pt x="2166710" y="93784"/>
                  <a:pt x="2170484" y="92342"/>
                  <a:pt x="2198255" y="101600"/>
                </a:cubicBezTo>
                <a:cubicBezTo>
                  <a:pt x="2248005" y="97077"/>
                  <a:pt x="2292094" y="109360"/>
                  <a:pt x="2327564" y="73890"/>
                </a:cubicBezTo>
                <a:cubicBezTo>
                  <a:pt x="2347745" y="53709"/>
                  <a:pt x="2346037" y="54483"/>
                  <a:pt x="2346037" y="36945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/>
          <p:nvPr/>
        </p:nvCxnSpPr>
        <p:spPr>
          <a:xfrm>
            <a:off x="4067944" y="5229200"/>
            <a:ext cx="1872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27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notes en profondeur (dans la marge)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Lors de la lecture, tu dois faire des pauses à intervalles régulières et prendre le temps d’écrire des commentaires dans la marge. Les choix possibles sont :</a:t>
            </a:r>
          </a:p>
          <a:p>
            <a:pPr lvl="1"/>
            <a:r>
              <a:rPr lang="fr-CA" dirty="0"/>
              <a:t>Prédiction (particulièrement après le titre et dès le tout début)</a:t>
            </a:r>
          </a:p>
          <a:p>
            <a:pPr lvl="1"/>
            <a:r>
              <a:rPr lang="fr-CA" dirty="0"/>
              <a:t>Résumé (dans tes propres mots)</a:t>
            </a:r>
          </a:p>
          <a:p>
            <a:pPr lvl="1"/>
            <a:r>
              <a:rPr lang="fr-CA" dirty="0"/>
              <a:t>Opinion (je pense, je suis d’avis que…)</a:t>
            </a:r>
          </a:p>
          <a:p>
            <a:pPr lvl="1"/>
            <a:r>
              <a:rPr lang="fr-CA" dirty="0"/>
              <a:t>Question (je me demande si… pourquoi…)</a:t>
            </a:r>
          </a:p>
          <a:p>
            <a:pPr lvl="1"/>
            <a:r>
              <a:rPr lang="fr-CA" dirty="0"/>
              <a:t>Analyse (le texte ou le style de l’auteur)</a:t>
            </a:r>
          </a:p>
          <a:p>
            <a:pPr lvl="1"/>
            <a:r>
              <a:rPr lang="fr-CA" dirty="0"/>
              <a:t>Lien</a:t>
            </a:r>
          </a:p>
          <a:p>
            <a:pPr lvl="2"/>
            <a:r>
              <a:rPr lang="fr-CA" dirty="0"/>
              <a:t>Vie personnelle (expérience personnelle)</a:t>
            </a:r>
          </a:p>
          <a:p>
            <a:pPr lvl="2"/>
            <a:r>
              <a:rPr lang="fr-CA" dirty="0"/>
              <a:t>Le monde extérieur (ce que tu as vu, entendu ou lu ailleurs)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04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642</TotalTime>
  <Words>478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Bodoni MT Condensed</vt:lpstr>
      <vt:lpstr>Courier New</vt:lpstr>
      <vt:lpstr>Franklin Gothic Book</vt:lpstr>
      <vt:lpstr>Wingdings</vt:lpstr>
      <vt:lpstr>Decatur</vt:lpstr>
      <vt:lpstr> Annotations</vt:lpstr>
      <vt:lpstr>Avant-propos</vt:lpstr>
      <vt:lpstr>Les différentes étapes</vt:lpstr>
      <vt:lpstr>1ère étape : La pré-lecture</vt:lpstr>
      <vt:lpstr>2e étape : La lecture</vt:lpstr>
      <vt:lpstr>Les notes en surface</vt:lpstr>
      <vt:lpstr>Les notes en profondeur (dans la marge)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Annotations</dc:title>
  <dc:creator>Martin</dc:creator>
  <cp:lastModifiedBy>Martin Frederick</cp:lastModifiedBy>
  <cp:revision>37</cp:revision>
  <dcterms:created xsi:type="dcterms:W3CDTF">2011-10-24T21:14:08Z</dcterms:created>
  <dcterms:modified xsi:type="dcterms:W3CDTF">2017-03-16T11:50:55Z</dcterms:modified>
</cp:coreProperties>
</file>