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79"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pPr/>
              <a:t>10/9/2017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4064075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10/9/2017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984431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87DE6118-2437-4B30-8E3C-4D2BE6020583}" type="datetimeFigureOut">
              <a:rPr lang="en-US" smtClean="0"/>
              <a:t>10/9/2017</a:t>
            </a:fld>
            <a:endParaRPr lang="en-US" dirty="0"/>
          </a:p>
        </p:txBody>
      </p:sp>
      <p:sp>
        <p:nvSpPr>
          <p:cNvPr id="5" name="Footer Placeholder 4"/>
          <p:cNvSpPr>
            <a:spLocks noGrp="1"/>
          </p:cNvSpPr>
          <p:nvPr>
            <p:ph type="ftr" sz="quarter" idx="11"/>
          </p:nvPr>
        </p:nvSpPr>
        <p:spPr>
          <a:xfrm>
            <a:off x="3776135" y="6422854"/>
            <a:ext cx="4279669" cy="365125"/>
          </a:xfrm>
        </p:spPr>
        <p:txBody>
          <a:bodyPr/>
          <a:lstStyle/>
          <a:p>
            <a:endParaRPr lang="en-US" dirty="0"/>
          </a:p>
        </p:txBody>
      </p:sp>
      <p:sp>
        <p:nvSpPr>
          <p:cNvPr id="6" name="Slide Number Placeholder 5"/>
          <p:cNvSpPr>
            <a:spLocks noGrp="1"/>
          </p:cNvSpPr>
          <p:nvPr>
            <p:ph type="sldNum" sz="quarter" idx="12"/>
          </p:nvPr>
        </p:nvSpPr>
        <p:spPr>
          <a:xfrm>
            <a:off x="8073048" y="6422854"/>
            <a:ext cx="879759" cy="365125"/>
          </a:xfrm>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478368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10/9/2017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526572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87DE6118-2437-4B30-8E3C-4D2BE6020583}" type="datetimeFigureOut">
              <a:rPr lang="en-US" smtClean="0"/>
              <a:pPr/>
              <a:t>10/9/2017</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411903921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t>10/9/2017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407265830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t>10/9/2017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09106061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smtClean="0"/>
              <a:t>10/9/2017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68624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smtClean="0"/>
              <a:t>10/9/2017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743106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10/9/2017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02097321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10/9/2017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029062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87DE6118-2437-4B30-8E3C-4D2BE6020583}" type="datetimeFigureOut">
              <a:rPr lang="en-US" smtClean="0"/>
              <a:pPr/>
              <a:t>10/9/2017</a:t>
            </a:fld>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dirty="0"/>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805210499"/>
      </p:ext>
    </p:extLst>
  </p:cSld>
  <p:clrMap bg1="dk1" tx1="lt1" bg2="dk2" tx2="lt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A8F7B-A61F-4BB2-ADE5-4256EC3D8539}"/>
              </a:ext>
            </a:extLst>
          </p:cNvPr>
          <p:cNvSpPr>
            <a:spLocks noGrp="1"/>
          </p:cNvSpPr>
          <p:nvPr>
            <p:ph type="ctrTitle"/>
          </p:nvPr>
        </p:nvSpPr>
        <p:spPr/>
        <p:txBody>
          <a:bodyPr>
            <a:normAutofit fontScale="90000"/>
          </a:bodyPr>
          <a:lstStyle/>
          <a:p>
            <a:br>
              <a:rPr lang="en-US" sz="6600" b="1" dirty="0"/>
            </a:br>
            <a:r>
              <a:rPr lang="en-US" sz="6600" b="1" dirty="0"/>
              <a:t>Les </a:t>
            </a:r>
            <a:r>
              <a:rPr lang="en-US" sz="6600" b="1" dirty="0" err="1"/>
              <a:t>composants</a:t>
            </a:r>
            <a:r>
              <a:rPr lang="en-US" sz="6600" b="1" dirty="0"/>
              <a:t> </a:t>
            </a:r>
            <a:r>
              <a:rPr lang="en-US" sz="6600" b="1" dirty="0" err="1"/>
              <a:t>informatiques</a:t>
            </a:r>
            <a:br>
              <a:rPr lang="en-US" b="1" dirty="0">
                <a:solidFill>
                  <a:schemeClr val="tx2"/>
                </a:solidFill>
              </a:rPr>
            </a:br>
            <a:endParaRPr lang="en-US" dirty="0"/>
          </a:p>
        </p:txBody>
      </p:sp>
      <p:sp>
        <p:nvSpPr>
          <p:cNvPr id="3" name="Subtitle 2">
            <a:extLst>
              <a:ext uri="{FF2B5EF4-FFF2-40B4-BE49-F238E27FC236}">
                <a16:creationId xmlns:a16="http://schemas.microsoft.com/office/drawing/2014/main" id="{03AC9FB7-5F11-4428-AC0E-867609985B93}"/>
              </a:ext>
            </a:extLst>
          </p:cNvPr>
          <p:cNvSpPr>
            <a:spLocks noGrp="1"/>
          </p:cNvSpPr>
          <p:nvPr>
            <p:ph type="subTitle" idx="1"/>
          </p:nvPr>
        </p:nvSpPr>
        <p:spPr/>
        <p:txBody>
          <a:bodyPr>
            <a:normAutofit fontScale="85000" lnSpcReduction="20000"/>
          </a:bodyPr>
          <a:lstStyle/>
          <a:p>
            <a:endParaRPr lang="en-US" sz="5400" b="1" dirty="0">
              <a:solidFill>
                <a:schemeClr val="tx2"/>
              </a:solidFill>
            </a:endParaRPr>
          </a:p>
          <a:p>
            <a:r>
              <a:rPr lang="en-US" sz="5400" b="1" dirty="0">
                <a:solidFill>
                  <a:schemeClr val="tx2"/>
                </a:solidFill>
              </a:rPr>
              <a:t>TIC15F</a:t>
            </a:r>
          </a:p>
        </p:txBody>
      </p:sp>
    </p:spTree>
    <p:extLst>
      <p:ext uri="{BB962C8B-B14F-4D97-AF65-F5344CB8AC3E}">
        <p14:creationId xmlns:p14="http://schemas.microsoft.com/office/powerpoint/2010/main" val="25412570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009F1-4073-4715-A323-A71BF487699C}"/>
              </a:ext>
            </a:extLst>
          </p:cNvPr>
          <p:cNvSpPr>
            <a:spLocks noGrp="1"/>
          </p:cNvSpPr>
          <p:nvPr>
            <p:ph type="title"/>
          </p:nvPr>
        </p:nvSpPr>
        <p:spPr/>
        <p:txBody>
          <a:bodyPr>
            <a:normAutofit/>
          </a:bodyPr>
          <a:lstStyle/>
          <a:p>
            <a:r>
              <a:rPr lang="en-US" i="1" dirty="0"/>
              <a:t>Un (</a:t>
            </a:r>
            <a:r>
              <a:rPr lang="en-US" i="1" dirty="0" err="1"/>
              <a:t>ordinateur</a:t>
            </a:r>
            <a:r>
              <a:rPr lang="en-US" i="1" dirty="0"/>
              <a:t>) portable</a:t>
            </a:r>
            <a:endParaRPr lang="en-US" dirty="0"/>
          </a:p>
        </p:txBody>
      </p:sp>
      <p:sp>
        <p:nvSpPr>
          <p:cNvPr id="3" name="Content Placeholder 2">
            <a:extLst>
              <a:ext uri="{FF2B5EF4-FFF2-40B4-BE49-F238E27FC236}">
                <a16:creationId xmlns:a16="http://schemas.microsoft.com/office/drawing/2014/main" id="{DCDBD01A-1788-472B-A4B3-FE9E503996FE}"/>
              </a:ext>
            </a:extLst>
          </p:cNvPr>
          <p:cNvSpPr>
            <a:spLocks noGrp="1"/>
          </p:cNvSpPr>
          <p:nvPr>
            <p:ph idx="1"/>
          </p:nvPr>
        </p:nvSpPr>
        <p:spPr/>
        <p:txBody>
          <a:bodyPr>
            <a:normAutofit/>
          </a:bodyPr>
          <a:lstStyle/>
          <a:p>
            <a:r>
              <a:rPr lang="fr-FR" sz="4400" dirty="0"/>
              <a:t>Ordinateur ayant un poids et une taille qui permettent de le transporter facilement avec soi.</a:t>
            </a:r>
            <a:endParaRPr lang="en-US" sz="4400" dirty="0"/>
          </a:p>
        </p:txBody>
      </p:sp>
      <p:pic>
        <p:nvPicPr>
          <p:cNvPr id="4" name="Picture 3">
            <a:extLst>
              <a:ext uri="{FF2B5EF4-FFF2-40B4-BE49-F238E27FC236}">
                <a16:creationId xmlns:a16="http://schemas.microsoft.com/office/drawing/2014/main" id="{C60D956F-55B8-4FB6-AF97-56C8FFDF8357}"/>
              </a:ext>
            </a:extLst>
          </p:cNvPr>
          <p:cNvPicPr>
            <a:picLocks noChangeAspect="1"/>
          </p:cNvPicPr>
          <p:nvPr/>
        </p:nvPicPr>
        <p:blipFill>
          <a:blip r:embed="rId2"/>
          <a:stretch>
            <a:fillRect/>
          </a:stretch>
        </p:blipFill>
        <p:spPr>
          <a:xfrm>
            <a:off x="6545599" y="3404381"/>
            <a:ext cx="4839560" cy="3214468"/>
          </a:xfrm>
          <a:prstGeom prst="rect">
            <a:avLst/>
          </a:prstGeom>
        </p:spPr>
      </p:pic>
      <p:pic>
        <p:nvPicPr>
          <p:cNvPr id="5" name="Picture 4">
            <a:extLst>
              <a:ext uri="{FF2B5EF4-FFF2-40B4-BE49-F238E27FC236}">
                <a16:creationId xmlns:a16="http://schemas.microsoft.com/office/drawing/2014/main" id="{9F7A6A4A-59BB-4457-96F5-FAAF08339063}"/>
              </a:ext>
            </a:extLst>
          </p:cNvPr>
          <p:cNvPicPr>
            <a:picLocks noChangeAspect="1"/>
          </p:cNvPicPr>
          <p:nvPr/>
        </p:nvPicPr>
        <p:blipFill>
          <a:blip r:embed="rId3"/>
          <a:stretch>
            <a:fillRect/>
          </a:stretch>
        </p:blipFill>
        <p:spPr>
          <a:xfrm>
            <a:off x="2036158" y="3972511"/>
            <a:ext cx="4058801" cy="2646338"/>
          </a:xfrm>
          <a:prstGeom prst="rect">
            <a:avLst/>
          </a:prstGeom>
        </p:spPr>
      </p:pic>
    </p:spTree>
    <p:extLst>
      <p:ext uri="{BB962C8B-B14F-4D97-AF65-F5344CB8AC3E}">
        <p14:creationId xmlns:p14="http://schemas.microsoft.com/office/powerpoint/2010/main" val="4215147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55163-D6FA-4159-85E7-1D6D291B95C1}"/>
              </a:ext>
            </a:extLst>
          </p:cNvPr>
          <p:cNvSpPr>
            <a:spLocks noGrp="1"/>
          </p:cNvSpPr>
          <p:nvPr>
            <p:ph type="title"/>
          </p:nvPr>
        </p:nvSpPr>
        <p:spPr/>
        <p:txBody>
          <a:bodyPr>
            <a:normAutofit/>
          </a:bodyPr>
          <a:lstStyle/>
          <a:p>
            <a:r>
              <a:rPr lang="en-US" i="1" dirty="0"/>
              <a:t>Une </a:t>
            </a:r>
            <a:r>
              <a:rPr lang="en-US" i="1" dirty="0" err="1"/>
              <a:t>imprimante</a:t>
            </a:r>
            <a:endParaRPr lang="en-US" dirty="0"/>
          </a:p>
        </p:txBody>
      </p:sp>
      <p:sp>
        <p:nvSpPr>
          <p:cNvPr id="3" name="Content Placeholder 2">
            <a:extLst>
              <a:ext uri="{FF2B5EF4-FFF2-40B4-BE49-F238E27FC236}">
                <a16:creationId xmlns:a16="http://schemas.microsoft.com/office/drawing/2014/main" id="{8BA4A3CB-48A1-4B0A-A9AA-67E3C70741DE}"/>
              </a:ext>
            </a:extLst>
          </p:cNvPr>
          <p:cNvSpPr>
            <a:spLocks noGrp="1"/>
          </p:cNvSpPr>
          <p:nvPr>
            <p:ph idx="1"/>
          </p:nvPr>
        </p:nvSpPr>
        <p:spPr/>
        <p:txBody>
          <a:bodyPr>
            <a:normAutofit/>
          </a:bodyPr>
          <a:lstStyle/>
          <a:p>
            <a:r>
              <a:rPr lang="fr-FR" sz="3600" dirty="0"/>
              <a:t>Périphérique qui permet de produire des sorties papier ou plastique de l'information (caractères ou images) provenant de l'ordinateur.</a:t>
            </a:r>
            <a:endParaRPr lang="en-US" sz="3600" dirty="0"/>
          </a:p>
        </p:txBody>
      </p:sp>
      <p:pic>
        <p:nvPicPr>
          <p:cNvPr id="4" name="Picture 3">
            <a:extLst>
              <a:ext uri="{FF2B5EF4-FFF2-40B4-BE49-F238E27FC236}">
                <a16:creationId xmlns:a16="http://schemas.microsoft.com/office/drawing/2014/main" id="{6B7A3AF0-BE9C-40DF-BF79-445E221481CF}"/>
              </a:ext>
            </a:extLst>
          </p:cNvPr>
          <p:cNvPicPr>
            <a:picLocks noChangeAspect="1"/>
          </p:cNvPicPr>
          <p:nvPr/>
        </p:nvPicPr>
        <p:blipFill>
          <a:blip r:embed="rId2"/>
          <a:stretch>
            <a:fillRect/>
          </a:stretch>
        </p:blipFill>
        <p:spPr>
          <a:xfrm>
            <a:off x="1974957" y="3760281"/>
            <a:ext cx="4305533" cy="2861913"/>
          </a:xfrm>
          <a:prstGeom prst="rect">
            <a:avLst/>
          </a:prstGeom>
        </p:spPr>
      </p:pic>
      <p:pic>
        <p:nvPicPr>
          <p:cNvPr id="5" name="Picture 4">
            <a:extLst>
              <a:ext uri="{FF2B5EF4-FFF2-40B4-BE49-F238E27FC236}">
                <a16:creationId xmlns:a16="http://schemas.microsoft.com/office/drawing/2014/main" id="{9364D60F-ABA1-4934-AB0B-D028C5E3130C}"/>
              </a:ext>
            </a:extLst>
          </p:cNvPr>
          <p:cNvPicPr>
            <a:picLocks noChangeAspect="1"/>
          </p:cNvPicPr>
          <p:nvPr/>
        </p:nvPicPr>
        <p:blipFill>
          <a:blip r:embed="rId3"/>
          <a:stretch>
            <a:fillRect/>
          </a:stretch>
        </p:blipFill>
        <p:spPr>
          <a:xfrm>
            <a:off x="7100662" y="3760281"/>
            <a:ext cx="2861913" cy="2861913"/>
          </a:xfrm>
          <a:prstGeom prst="rect">
            <a:avLst/>
          </a:prstGeom>
        </p:spPr>
      </p:pic>
    </p:spTree>
    <p:extLst>
      <p:ext uri="{BB962C8B-B14F-4D97-AF65-F5344CB8AC3E}">
        <p14:creationId xmlns:p14="http://schemas.microsoft.com/office/powerpoint/2010/main" val="24111431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1B006-74C7-4F97-A3A9-86172530AD7F}"/>
              </a:ext>
            </a:extLst>
          </p:cNvPr>
          <p:cNvSpPr>
            <a:spLocks noGrp="1"/>
          </p:cNvSpPr>
          <p:nvPr>
            <p:ph type="title"/>
          </p:nvPr>
        </p:nvSpPr>
        <p:spPr/>
        <p:txBody>
          <a:bodyPr>
            <a:normAutofit/>
          </a:bodyPr>
          <a:lstStyle/>
          <a:p>
            <a:r>
              <a:rPr lang="en-US" i="1" dirty="0"/>
              <a:t>Un </a:t>
            </a:r>
            <a:r>
              <a:rPr lang="en-US" i="1" dirty="0" err="1"/>
              <a:t>disque</a:t>
            </a:r>
            <a:r>
              <a:rPr lang="en-US" i="1" dirty="0"/>
              <a:t> dur</a:t>
            </a:r>
            <a:endParaRPr lang="en-US" dirty="0"/>
          </a:p>
        </p:txBody>
      </p:sp>
      <p:sp>
        <p:nvSpPr>
          <p:cNvPr id="3" name="Content Placeholder 2">
            <a:extLst>
              <a:ext uri="{FF2B5EF4-FFF2-40B4-BE49-F238E27FC236}">
                <a16:creationId xmlns:a16="http://schemas.microsoft.com/office/drawing/2014/main" id="{CDEE75EC-7D41-43CD-8E7D-D5A45719763F}"/>
              </a:ext>
            </a:extLst>
          </p:cNvPr>
          <p:cNvSpPr>
            <a:spLocks noGrp="1"/>
          </p:cNvSpPr>
          <p:nvPr>
            <p:ph idx="1"/>
          </p:nvPr>
        </p:nvSpPr>
        <p:spPr/>
        <p:txBody>
          <a:bodyPr>
            <a:normAutofit/>
          </a:bodyPr>
          <a:lstStyle/>
          <a:p>
            <a:r>
              <a:rPr lang="fr-FR" sz="3600" dirty="0"/>
              <a:t>C'est sur le </a:t>
            </a:r>
            <a:r>
              <a:rPr lang="fr-FR" sz="3600" b="1" dirty="0"/>
              <a:t>disque dur</a:t>
            </a:r>
            <a:r>
              <a:rPr lang="fr-FR" sz="3600" dirty="0"/>
              <a:t> que les données à conserver sont enregistrées. C'est à dire à peu près tout: les fichiers du système d'exploitation, les logiciels et surtout vos données (photos, vidéos, musique, courriels, etc.) </a:t>
            </a:r>
            <a:endParaRPr lang="en-US" sz="3600" dirty="0"/>
          </a:p>
        </p:txBody>
      </p:sp>
      <p:pic>
        <p:nvPicPr>
          <p:cNvPr id="4" name="Picture 3">
            <a:extLst>
              <a:ext uri="{FF2B5EF4-FFF2-40B4-BE49-F238E27FC236}">
                <a16:creationId xmlns:a16="http://schemas.microsoft.com/office/drawing/2014/main" id="{D0F21B1A-8FF5-4502-B521-6D755774B8CE}"/>
              </a:ext>
            </a:extLst>
          </p:cNvPr>
          <p:cNvPicPr>
            <a:picLocks noChangeAspect="1"/>
          </p:cNvPicPr>
          <p:nvPr/>
        </p:nvPicPr>
        <p:blipFill>
          <a:blip r:embed="rId2"/>
          <a:stretch>
            <a:fillRect/>
          </a:stretch>
        </p:blipFill>
        <p:spPr>
          <a:xfrm>
            <a:off x="1501723" y="4628270"/>
            <a:ext cx="2362818" cy="1958371"/>
          </a:xfrm>
          <a:prstGeom prst="rect">
            <a:avLst/>
          </a:prstGeom>
        </p:spPr>
      </p:pic>
      <p:pic>
        <p:nvPicPr>
          <p:cNvPr id="5" name="Picture 4">
            <a:extLst>
              <a:ext uri="{FF2B5EF4-FFF2-40B4-BE49-F238E27FC236}">
                <a16:creationId xmlns:a16="http://schemas.microsoft.com/office/drawing/2014/main" id="{F60F3A59-2E09-411E-92EA-38581E380E3B}"/>
              </a:ext>
            </a:extLst>
          </p:cNvPr>
          <p:cNvPicPr>
            <a:picLocks noChangeAspect="1"/>
          </p:cNvPicPr>
          <p:nvPr/>
        </p:nvPicPr>
        <p:blipFill>
          <a:blip r:embed="rId3"/>
          <a:stretch>
            <a:fillRect/>
          </a:stretch>
        </p:blipFill>
        <p:spPr>
          <a:xfrm>
            <a:off x="4541394" y="4626876"/>
            <a:ext cx="2744045" cy="1957419"/>
          </a:xfrm>
          <a:prstGeom prst="rect">
            <a:avLst/>
          </a:prstGeom>
        </p:spPr>
      </p:pic>
      <p:pic>
        <p:nvPicPr>
          <p:cNvPr id="6" name="Picture 5">
            <a:extLst>
              <a:ext uri="{FF2B5EF4-FFF2-40B4-BE49-F238E27FC236}">
                <a16:creationId xmlns:a16="http://schemas.microsoft.com/office/drawing/2014/main" id="{5D1F865D-C7AF-4BFE-B5B8-AF185367E0CA}"/>
              </a:ext>
            </a:extLst>
          </p:cNvPr>
          <p:cNvPicPr>
            <a:picLocks noChangeAspect="1"/>
          </p:cNvPicPr>
          <p:nvPr/>
        </p:nvPicPr>
        <p:blipFill>
          <a:blip r:embed="rId4"/>
          <a:stretch>
            <a:fillRect/>
          </a:stretch>
        </p:blipFill>
        <p:spPr>
          <a:xfrm>
            <a:off x="7962292" y="4628270"/>
            <a:ext cx="3323511" cy="1956025"/>
          </a:xfrm>
          <a:prstGeom prst="rect">
            <a:avLst/>
          </a:prstGeom>
        </p:spPr>
      </p:pic>
    </p:spTree>
    <p:extLst>
      <p:ext uri="{BB962C8B-B14F-4D97-AF65-F5344CB8AC3E}">
        <p14:creationId xmlns:p14="http://schemas.microsoft.com/office/powerpoint/2010/main" val="3644706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C9DA6-FFC8-43F9-B814-33534C9E437F}"/>
              </a:ext>
            </a:extLst>
          </p:cNvPr>
          <p:cNvSpPr>
            <a:spLocks noGrp="1"/>
          </p:cNvSpPr>
          <p:nvPr>
            <p:ph type="title"/>
          </p:nvPr>
        </p:nvSpPr>
        <p:spPr/>
        <p:txBody>
          <a:bodyPr>
            <a:normAutofit/>
          </a:bodyPr>
          <a:lstStyle/>
          <a:p>
            <a:r>
              <a:rPr lang="en-US" i="1" dirty="0"/>
              <a:t>Une carte-</a:t>
            </a:r>
            <a:r>
              <a:rPr lang="en-US" i="1" dirty="0" err="1"/>
              <a:t>mère</a:t>
            </a:r>
            <a:endParaRPr lang="en-US" dirty="0"/>
          </a:p>
        </p:txBody>
      </p:sp>
      <p:sp>
        <p:nvSpPr>
          <p:cNvPr id="3" name="Content Placeholder 2">
            <a:extLst>
              <a:ext uri="{FF2B5EF4-FFF2-40B4-BE49-F238E27FC236}">
                <a16:creationId xmlns:a16="http://schemas.microsoft.com/office/drawing/2014/main" id="{4633E9BB-E552-4FE7-84FB-4EF8587FA1BF}"/>
              </a:ext>
            </a:extLst>
          </p:cNvPr>
          <p:cNvSpPr>
            <a:spLocks noGrp="1"/>
          </p:cNvSpPr>
          <p:nvPr>
            <p:ph idx="1"/>
          </p:nvPr>
        </p:nvSpPr>
        <p:spPr/>
        <p:txBody>
          <a:bodyPr>
            <a:normAutofit/>
          </a:bodyPr>
          <a:lstStyle/>
          <a:p>
            <a:r>
              <a:rPr lang="fr-FR" sz="3200" dirty="0"/>
              <a:t>C'est le composant principal de votre ordinateur, celui qui servira à "tenir" et relier tous les autres. Elle possède les connecteurs (</a:t>
            </a:r>
            <a:r>
              <a:rPr lang="fr-FR" sz="3200" b="1" dirty="0"/>
              <a:t>slots</a:t>
            </a:r>
            <a:r>
              <a:rPr lang="fr-FR" sz="3200" dirty="0"/>
              <a:t>) pour accueillir les composants et périphériques. Au niveau logiciel, chaque information envoyée ou reçue par le matériel ou un programme passe forcément par elle.</a:t>
            </a:r>
          </a:p>
          <a:p>
            <a:endParaRPr lang="fr-FR" sz="2800" dirty="0"/>
          </a:p>
          <a:p>
            <a:pPr marL="0" indent="0">
              <a:buNone/>
            </a:pPr>
            <a:endParaRPr lang="en-US" sz="2800" dirty="0"/>
          </a:p>
        </p:txBody>
      </p:sp>
      <p:pic>
        <p:nvPicPr>
          <p:cNvPr id="4" name="Picture 3">
            <a:extLst>
              <a:ext uri="{FF2B5EF4-FFF2-40B4-BE49-F238E27FC236}">
                <a16:creationId xmlns:a16="http://schemas.microsoft.com/office/drawing/2014/main" id="{B76FFA3B-95A7-47CE-87BF-07825450ABFB}"/>
              </a:ext>
            </a:extLst>
          </p:cNvPr>
          <p:cNvPicPr>
            <a:picLocks noChangeAspect="1"/>
          </p:cNvPicPr>
          <p:nvPr/>
        </p:nvPicPr>
        <p:blipFill>
          <a:blip r:embed="rId2"/>
          <a:stretch>
            <a:fillRect/>
          </a:stretch>
        </p:blipFill>
        <p:spPr>
          <a:xfrm>
            <a:off x="7964557" y="4396375"/>
            <a:ext cx="3022442" cy="2166084"/>
          </a:xfrm>
          <a:prstGeom prst="rect">
            <a:avLst/>
          </a:prstGeom>
        </p:spPr>
      </p:pic>
    </p:spTree>
    <p:extLst>
      <p:ext uri="{BB962C8B-B14F-4D97-AF65-F5344CB8AC3E}">
        <p14:creationId xmlns:p14="http://schemas.microsoft.com/office/powerpoint/2010/main" val="38532126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D78B3-0FDA-4837-900B-4A0807A7D900}"/>
              </a:ext>
            </a:extLst>
          </p:cNvPr>
          <p:cNvSpPr>
            <a:spLocks noGrp="1"/>
          </p:cNvSpPr>
          <p:nvPr>
            <p:ph type="title"/>
          </p:nvPr>
        </p:nvSpPr>
        <p:spPr/>
        <p:txBody>
          <a:bodyPr>
            <a:normAutofit/>
          </a:bodyPr>
          <a:lstStyle/>
          <a:p>
            <a:r>
              <a:rPr lang="en-US" i="1" dirty="0"/>
              <a:t>Un </a:t>
            </a:r>
            <a:r>
              <a:rPr lang="en-US" i="1" dirty="0" err="1"/>
              <a:t>processeur</a:t>
            </a:r>
            <a:r>
              <a:rPr lang="en-US" i="1" dirty="0"/>
              <a:t> </a:t>
            </a:r>
            <a:r>
              <a:rPr lang="en-US" i="1" dirty="0" err="1"/>
              <a:t>ou</a:t>
            </a:r>
            <a:r>
              <a:rPr lang="en-US" i="1" dirty="0"/>
              <a:t> </a:t>
            </a:r>
            <a:r>
              <a:rPr lang="en-US" i="1" dirty="0" err="1"/>
              <a:t>microprocesseur</a:t>
            </a:r>
            <a:endParaRPr lang="en-US" dirty="0"/>
          </a:p>
        </p:txBody>
      </p:sp>
      <p:sp>
        <p:nvSpPr>
          <p:cNvPr id="3" name="Content Placeholder 2">
            <a:extLst>
              <a:ext uri="{FF2B5EF4-FFF2-40B4-BE49-F238E27FC236}">
                <a16:creationId xmlns:a16="http://schemas.microsoft.com/office/drawing/2014/main" id="{6028A04F-686E-4C74-9255-43CE01E12B83}"/>
              </a:ext>
            </a:extLst>
          </p:cNvPr>
          <p:cNvSpPr>
            <a:spLocks noGrp="1"/>
          </p:cNvSpPr>
          <p:nvPr>
            <p:ph idx="1"/>
          </p:nvPr>
        </p:nvSpPr>
        <p:spPr/>
        <p:txBody>
          <a:bodyPr>
            <a:normAutofit/>
          </a:bodyPr>
          <a:lstStyle/>
          <a:p>
            <a:r>
              <a:rPr lang="fr-FR" sz="3200" dirty="0"/>
              <a:t>Son rôle est le traitement de l'information numérique et il ne communique qu'en </a:t>
            </a:r>
            <a:r>
              <a:rPr lang="fr-FR" sz="3200" b="1" dirty="0"/>
              <a:t>chiffres binaires ou Bits</a:t>
            </a:r>
            <a:r>
              <a:rPr lang="fr-FR" sz="3200" dirty="0"/>
              <a:t>, un langage composé d'une suite de 0 et de 1. Il fait ainsi les calculs nécessaires à l'exécution des programmes et instructions.</a:t>
            </a:r>
          </a:p>
          <a:p>
            <a:pPr marL="0" indent="0">
              <a:buNone/>
            </a:pPr>
            <a:endParaRPr lang="fr-FR" sz="3200" dirty="0"/>
          </a:p>
          <a:p>
            <a:pPr marL="0" indent="0">
              <a:buNone/>
            </a:pPr>
            <a:endParaRPr lang="en-US" sz="3200" dirty="0"/>
          </a:p>
        </p:txBody>
      </p:sp>
      <p:pic>
        <p:nvPicPr>
          <p:cNvPr id="4" name="Picture 3">
            <a:extLst>
              <a:ext uri="{FF2B5EF4-FFF2-40B4-BE49-F238E27FC236}">
                <a16:creationId xmlns:a16="http://schemas.microsoft.com/office/drawing/2014/main" id="{7E22DE0C-6431-4FFA-814E-1628832D926C}"/>
              </a:ext>
            </a:extLst>
          </p:cNvPr>
          <p:cNvPicPr>
            <a:picLocks noChangeAspect="1"/>
          </p:cNvPicPr>
          <p:nvPr/>
        </p:nvPicPr>
        <p:blipFill>
          <a:blip r:embed="rId2"/>
          <a:stretch>
            <a:fillRect/>
          </a:stretch>
        </p:blipFill>
        <p:spPr>
          <a:xfrm>
            <a:off x="7680960" y="4045415"/>
            <a:ext cx="2841088" cy="2391249"/>
          </a:xfrm>
          <a:prstGeom prst="rect">
            <a:avLst/>
          </a:prstGeom>
        </p:spPr>
      </p:pic>
      <p:pic>
        <p:nvPicPr>
          <p:cNvPr id="5" name="Picture 4">
            <a:extLst>
              <a:ext uri="{FF2B5EF4-FFF2-40B4-BE49-F238E27FC236}">
                <a16:creationId xmlns:a16="http://schemas.microsoft.com/office/drawing/2014/main" id="{B2ED163E-264F-43DD-9C1B-A67D354055F2}"/>
              </a:ext>
            </a:extLst>
          </p:cNvPr>
          <p:cNvPicPr>
            <a:picLocks noChangeAspect="1"/>
          </p:cNvPicPr>
          <p:nvPr/>
        </p:nvPicPr>
        <p:blipFill>
          <a:blip r:embed="rId3"/>
          <a:stretch>
            <a:fillRect/>
          </a:stretch>
        </p:blipFill>
        <p:spPr>
          <a:xfrm>
            <a:off x="4346917" y="4064983"/>
            <a:ext cx="2584938" cy="2371681"/>
          </a:xfrm>
          <a:prstGeom prst="rect">
            <a:avLst/>
          </a:prstGeom>
        </p:spPr>
      </p:pic>
    </p:spTree>
    <p:extLst>
      <p:ext uri="{BB962C8B-B14F-4D97-AF65-F5344CB8AC3E}">
        <p14:creationId xmlns:p14="http://schemas.microsoft.com/office/powerpoint/2010/main" val="1437738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8FAFC-5592-4E2C-9718-F5D290E0EE9A}"/>
              </a:ext>
            </a:extLst>
          </p:cNvPr>
          <p:cNvSpPr>
            <a:spLocks noGrp="1"/>
          </p:cNvSpPr>
          <p:nvPr>
            <p:ph type="title"/>
          </p:nvPr>
        </p:nvSpPr>
        <p:spPr/>
        <p:txBody>
          <a:bodyPr>
            <a:normAutofit/>
          </a:bodyPr>
          <a:lstStyle/>
          <a:p>
            <a:r>
              <a:rPr lang="en-US" i="1" dirty="0"/>
              <a:t>Une </a:t>
            </a:r>
            <a:r>
              <a:rPr lang="en-US" i="1" dirty="0" err="1"/>
              <a:t>mémoire</a:t>
            </a:r>
            <a:r>
              <a:rPr lang="en-US" i="1" dirty="0"/>
              <a:t> RAM</a:t>
            </a:r>
            <a:endParaRPr lang="en-US" dirty="0"/>
          </a:p>
        </p:txBody>
      </p:sp>
      <p:sp>
        <p:nvSpPr>
          <p:cNvPr id="3" name="Content Placeholder 2">
            <a:extLst>
              <a:ext uri="{FF2B5EF4-FFF2-40B4-BE49-F238E27FC236}">
                <a16:creationId xmlns:a16="http://schemas.microsoft.com/office/drawing/2014/main" id="{7E6F57A3-1CC5-4C4B-A784-4076CE4AA592}"/>
              </a:ext>
            </a:extLst>
          </p:cNvPr>
          <p:cNvSpPr>
            <a:spLocks noGrp="1"/>
          </p:cNvSpPr>
          <p:nvPr>
            <p:ph idx="1"/>
          </p:nvPr>
        </p:nvSpPr>
        <p:spPr/>
        <p:txBody>
          <a:bodyPr>
            <a:normAutofit/>
          </a:bodyPr>
          <a:lstStyle/>
          <a:p>
            <a:r>
              <a:rPr lang="fr-FR" sz="2800" dirty="0"/>
              <a:t>La mémoire de type "RAM" pour </a:t>
            </a:r>
            <a:r>
              <a:rPr lang="fr-FR" sz="2800" i="1" dirty="0" err="1"/>
              <a:t>Random</a:t>
            </a:r>
            <a:r>
              <a:rPr lang="fr-FR" sz="2800" i="1" dirty="0"/>
              <a:t> Access Memory </a:t>
            </a:r>
            <a:r>
              <a:rPr lang="fr-FR" sz="2800" dirty="0"/>
              <a:t>est utilisée par le processeur qui y place les données le temps de leur traitement. L'un des avantages de la mémoire équipant les ordinateurs est justement sa rapidité d'accès. </a:t>
            </a:r>
            <a:br>
              <a:rPr lang="fr-FR" sz="2800" dirty="0"/>
            </a:br>
            <a:br>
              <a:rPr lang="fr-FR" sz="2800" dirty="0"/>
            </a:br>
            <a:r>
              <a:rPr lang="fr-FR" sz="2800" dirty="0"/>
              <a:t>Une autre particularité de la mémoire RAM est d'être temporaire. Une fois l'opération terminée, les données ne sont pas conservées et sont de toute façon définitivement perdues une fois l'ordinateur éteint. </a:t>
            </a:r>
            <a:endParaRPr lang="en-US" sz="2800" dirty="0"/>
          </a:p>
        </p:txBody>
      </p:sp>
      <p:pic>
        <p:nvPicPr>
          <p:cNvPr id="4" name="Picture 3">
            <a:extLst>
              <a:ext uri="{FF2B5EF4-FFF2-40B4-BE49-F238E27FC236}">
                <a16:creationId xmlns:a16="http://schemas.microsoft.com/office/drawing/2014/main" id="{64835D31-04AE-40A1-94A2-FC5F04A3BD60}"/>
              </a:ext>
            </a:extLst>
          </p:cNvPr>
          <p:cNvPicPr>
            <a:picLocks noChangeAspect="1"/>
          </p:cNvPicPr>
          <p:nvPr/>
        </p:nvPicPr>
        <p:blipFill>
          <a:blip r:embed="rId2"/>
          <a:stretch>
            <a:fillRect/>
          </a:stretch>
        </p:blipFill>
        <p:spPr>
          <a:xfrm>
            <a:off x="8229600" y="5216341"/>
            <a:ext cx="2363371" cy="1381407"/>
          </a:xfrm>
          <a:prstGeom prst="rect">
            <a:avLst/>
          </a:prstGeom>
        </p:spPr>
      </p:pic>
    </p:spTree>
    <p:extLst>
      <p:ext uri="{BB962C8B-B14F-4D97-AF65-F5344CB8AC3E}">
        <p14:creationId xmlns:p14="http://schemas.microsoft.com/office/powerpoint/2010/main" val="28546432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E9E7A-ECCF-41CA-8B54-ED0278F43C93}"/>
              </a:ext>
            </a:extLst>
          </p:cNvPr>
          <p:cNvSpPr>
            <a:spLocks noGrp="1"/>
          </p:cNvSpPr>
          <p:nvPr>
            <p:ph type="title"/>
          </p:nvPr>
        </p:nvSpPr>
        <p:spPr/>
        <p:txBody>
          <a:bodyPr>
            <a:normAutofit/>
          </a:bodyPr>
          <a:lstStyle/>
          <a:p>
            <a:r>
              <a:rPr lang="en-US" i="1" dirty="0"/>
              <a:t>Une </a:t>
            </a:r>
            <a:r>
              <a:rPr lang="en-US" i="1" dirty="0" err="1"/>
              <a:t>clé</a:t>
            </a:r>
            <a:r>
              <a:rPr lang="en-US" i="1" dirty="0"/>
              <a:t> USB</a:t>
            </a:r>
            <a:endParaRPr lang="en-US" dirty="0"/>
          </a:p>
        </p:txBody>
      </p:sp>
      <p:sp>
        <p:nvSpPr>
          <p:cNvPr id="3" name="Content Placeholder 2">
            <a:extLst>
              <a:ext uri="{FF2B5EF4-FFF2-40B4-BE49-F238E27FC236}">
                <a16:creationId xmlns:a16="http://schemas.microsoft.com/office/drawing/2014/main" id="{3BFB0334-1E28-4AED-9DDC-64E9E5818057}"/>
              </a:ext>
            </a:extLst>
          </p:cNvPr>
          <p:cNvSpPr>
            <a:spLocks noGrp="1"/>
          </p:cNvSpPr>
          <p:nvPr>
            <p:ph idx="1"/>
          </p:nvPr>
        </p:nvSpPr>
        <p:spPr>
          <a:xfrm>
            <a:off x="1202919" y="2025748"/>
            <a:ext cx="9784080" cy="4206240"/>
          </a:xfrm>
        </p:spPr>
        <p:txBody>
          <a:bodyPr>
            <a:normAutofit/>
          </a:bodyPr>
          <a:lstStyle/>
          <a:p>
            <a:r>
              <a:rPr lang="fr-FR" sz="3200" dirty="0"/>
              <a:t>Petit dispositif électronique, tenant dans le creux d'une main, qui se connecte à l'ordinateur par le biais d'un port USB (Universal Serial Bus). Cette mémoire flash permet de stocker tout fichier informatique (image, texte, son ou vidéo). </a:t>
            </a:r>
            <a:endParaRPr lang="en-US" sz="3200" dirty="0"/>
          </a:p>
        </p:txBody>
      </p:sp>
      <p:pic>
        <p:nvPicPr>
          <p:cNvPr id="1026" name="Picture 2" descr="https://upload.wikimedia.org/wikipedia/commons/thumb/6/65/Usbdrive_icon.svg/128px-Usbdrive_icon.svg.png">
            <a:extLst>
              <a:ext uri="{FF2B5EF4-FFF2-40B4-BE49-F238E27FC236}">
                <a16:creationId xmlns:a16="http://schemas.microsoft.com/office/drawing/2014/main" id="{2B3C5FCE-1C5C-4235-90CA-D1AC35BE34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1106" y="4693566"/>
            <a:ext cx="1273822" cy="127382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upload.wikimedia.org/wikipedia/commons/thumb/8/86/SanDisk_Cruzer_Micro.png/1024px-SanDisk_Cruzer_Micro.png">
            <a:extLst>
              <a:ext uri="{FF2B5EF4-FFF2-40B4-BE49-F238E27FC236}">
                <a16:creationId xmlns:a16="http://schemas.microsoft.com/office/drawing/2014/main" id="{5D0F2D59-BBC3-4ED7-9B58-3D2593788A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4667" y="4395053"/>
            <a:ext cx="2681699" cy="161582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pmcdn.priceminister.com/photo/cle-usb-8-go-fun-originale-design-fantaisie-insolite-avengers-iron-man-rouge-dc-comics-marvel-971010531_ML.jpg">
            <a:extLst>
              <a:ext uri="{FF2B5EF4-FFF2-40B4-BE49-F238E27FC236}">
                <a16:creationId xmlns:a16="http://schemas.microsoft.com/office/drawing/2014/main" id="{9B9D6654-1F5A-4807-BA78-3E389DBA38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75452" y="4128868"/>
            <a:ext cx="1865658" cy="1865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84112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B3A1E-F38D-457A-97A5-8DD4D54C1E20}"/>
              </a:ext>
            </a:extLst>
          </p:cNvPr>
          <p:cNvSpPr>
            <a:spLocks noGrp="1"/>
          </p:cNvSpPr>
          <p:nvPr>
            <p:ph type="title"/>
          </p:nvPr>
        </p:nvSpPr>
        <p:spPr/>
        <p:txBody>
          <a:bodyPr>
            <a:normAutofit/>
          </a:bodyPr>
          <a:lstStyle/>
          <a:p>
            <a:r>
              <a:rPr lang="en-US" i="1" dirty="0"/>
              <a:t>Un </a:t>
            </a:r>
            <a:r>
              <a:rPr lang="en-US" i="1" dirty="0" err="1"/>
              <a:t>lecteur</a:t>
            </a:r>
            <a:r>
              <a:rPr lang="en-US" i="1" dirty="0"/>
              <a:t> de </a:t>
            </a:r>
            <a:r>
              <a:rPr lang="en-US" i="1" dirty="0" err="1"/>
              <a:t>disque</a:t>
            </a:r>
            <a:endParaRPr lang="en-US" dirty="0"/>
          </a:p>
        </p:txBody>
      </p:sp>
      <p:sp>
        <p:nvSpPr>
          <p:cNvPr id="3" name="Content Placeholder 2">
            <a:extLst>
              <a:ext uri="{FF2B5EF4-FFF2-40B4-BE49-F238E27FC236}">
                <a16:creationId xmlns:a16="http://schemas.microsoft.com/office/drawing/2014/main" id="{A3015D3A-876E-4310-92AB-5D684001146D}"/>
              </a:ext>
            </a:extLst>
          </p:cNvPr>
          <p:cNvSpPr>
            <a:spLocks noGrp="1"/>
          </p:cNvSpPr>
          <p:nvPr>
            <p:ph idx="1"/>
          </p:nvPr>
        </p:nvSpPr>
        <p:spPr/>
        <p:txBody>
          <a:bodyPr>
            <a:normAutofit/>
          </a:bodyPr>
          <a:lstStyle/>
          <a:p>
            <a:r>
              <a:rPr lang="fr-FR" sz="3200" dirty="0"/>
              <a:t>Le lecteur de disque est vissé au boîtier, glissé dans un emplacement ouvert sur l'avant du PC, permettant ainsi l'ouverture du tiroir qui recevra le disque optique que l'on appelle plus communément CD (Compact Disc) ou DVD (Digital Versatile Disc). </a:t>
            </a:r>
          </a:p>
          <a:p>
            <a:endParaRPr lang="fr-FR" sz="3200" dirty="0"/>
          </a:p>
          <a:p>
            <a:pPr marL="0" indent="0">
              <a:buNone/>
            </a:pPr>
            <a:endParaRPr lang="en-US" sz="3200" dirty="0"/>
          </a:p>
        </p:txBody>
      </p:sp>
      <p:pic>
        <p:nvPicPr>
          <p:cNvPr id="4" name="Picture 3">
            <a:extLst>
              <a:ext uri="{FF2B5EF4-FFF2-40B4-BE49-F238E27FC236}">
                <a16:creationId xmlns:a16="http://schemas.microsoft.com/office/drawing/2014/main" id="{62EDBBFB-DA27-449A-956E-0FB6EB7C2980}"/>
              </a:ext>
            </a:extLst>
          </p:cNvPr>
          <p:cNvPicPr>
            <a:picLocks noChangeAspect="1"/>
          </p:cNvPicPr>
          <p:nvPr/>
        </p:nvPicPr>
        <p:blipFill>
          <a:blip r:embed="rId2"/>
          <a:stretch>
            <a:fillRect/>
          </a:stretch>
        </p:blipFill>
        <p:spPr>
          <a:xfrm>
            <a:off x="6499274" y="4037123"/>
            <a:ext cx="3870227" cy="2399541"/>
          </a:xfrm>
          <a:prstGeom prst="rect">
            <a:avLst/>
          </a:prstGeom>
        </p:spPr>
      </p:pic>
    </p:spTree>
    <p:extLst>
      <p:ext uri="{BB962C8B-B14F-4D97-AF65-F5344CB8AC3E}">
        <p14:creationId xmlns:p14="http://schemas.microsoft.com/office/powerpoint/2010/main" val="11048873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2018E-2AD9-47A7-8A64-12EA36952E22}"/>
              </a:ext>
            </a:extLst>
          </p:cNvPr>
          <p:cNvSpPr>
            <a:spLocks noGrp="1"/>
          </p:cNvSpPr>
          <p:nvPr>
            <p:ph type="title"/>
          </p:nvPr>
        </p:nvSpPr>
        <p:spPr/>
        <p:txBody>
          <a:bodyPr>
            <a:normAutofit/>
          </a:bodyPr>
          <a:lstStyle/>
          <a:p>
            <a:r>
              <a:rPr lang="en-US" i="1" dirty="0"/>
              <a:t>Une carte </a:t>
            </a:r>
            <a:r>
              <a:rPr lang="en-US" i="1" dirty="0" err="1"/>
              <a:t>graphique</a:t>
            </a:r>
            <a:endParaRPr lang="en-US" dirty="0"/>
          </a:p>
        </p:txBody>
      </p:sp>
      <p:sp>
        <p:nvSpPr>
          <p:cNvPr id="3" name="Content Placeholder 2">
            <a:extLst>
              <a:ext uri="{FF2B5EF4-FFF2-40B4-BE49-F238E27FC236}">
                <a16:creationId xmlns:a16="http://schemas.microsoft.com/office/drawing/2014/main" id="{9F9C42C0-555E-4801-A0BD-8894109937C5}"/>
              </a:ext>
            </a:extLst>
          </p:cNvPr>
          <p:cNvSpPr>
            <a:spLocks noGrp="1"/>
          </p:cNvSpPr>
          <p:nvPr>
            <p:ph idx="1"/>
          </p:nvPr>
        </p:nvSpPr>
        <p:spPr/>
        <p:txBody>
          <a:bodyPr>
            <a:normAutofit/>
          </a:bodyPr>
          <a:lstStyle/>
          <a:p>
            <a:r>
              <a:rPr lang="fr-FR" sz="2800" dirty="0"/>
              <a:t>La </a:t>
            </a:r>
            <a:r>
              <a:rPr lang="fr-FR" sz="2800" b="1" dirty="0"/>
              <a:t>carte graphique</a:t>
            </a:r>
            <a:r>
              <a:rPr lang="fr-FR" sz="2800" dirty="0"/>
              <a:t>, bien que très importante pour certains usages, peut être remplacée par un </a:t>
            </a:r>
            <a:r>
              <a:rPr lang="fr-FR" sz="2800" b="1" dirty="0"/>
              <a:t>chipset</a:t>
            </a:r>
            <a:r>
              <a:rPr lang="fr-FR" sz="2800" dirty="0"/>
              <a:t> intégré (jeu de circuit) directement à la carte mère. Toutefois, pour certaines applications et notamment les jeux, elle est indispensable. En prenant à sa charge la gestion de l'affichage, elle libère le processeur de cette fonction, traite elle-même les informations et utilise sa propre mémoire.</a:t>
            </a:r>
            <a:endParaRPr lang="en-US" sz="2800" dirty="0"/>
          </a:p>
        </p:txBody>
      </p:sp>
      <p:pic>
        <p:nvPicPr>
          <p:cNvPr id="4" name="Picture 3">
            <a:extLst>
              <a:ext uri="{FF2B5EF4-FFF2-40B4-BE49-F238E27FC236}">
                <a16:creationId xmlns:a16="http://schemas.microsoft.com/office/drawing/2014/main" id="{24A8ECE7-9933-43F6-BBA4-58C1919FB19E}"/>
              </a:ext>
            </a:extLst>
          </p:cNvPr>
          <p:cNvPicPr>
            <a:picLocks noChangeAspect="1"/>
          </p:cNvPicPr>
          <p:nvPr/>
        </p:nvPicPr>
        <p:blipFill>
          <a:blip r:embed="rId2"/>
          <a:stretch>
            <a:fillRect/>
          </a:stretch>
        </p:blipFill>
        <p:spPr>
          <a:xfrm>
            <a:off x="6822831" y="4477951"/>
            <a:ext cx="3309184" cy="2162000"/>
          </a:xfrm>
          <a:prstGeom prst="rect">
            <a:avLst/>
          </a:prstGeom>
        </p:spPr>
      </p:pic>
    </p:spTree>
    <p:extLst>
      <p:ext uri="{BB962C8B-B14F-4D97-AF65-F5344CB8AC3E}">
        <p14:creationId xmlns:p14="http://schemas.microsoft.com/office/powerpoint/2010/main" val="26903500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6ECAA-E55A-4226-AE61-FB9CDE8F9DFF}"/>
              </a:ext>
            </a:extLst>
          </p:cNvPr>
          <p:cNvSpPr>
            <a:spLocks noGrp="1"/>
          </p:cNvSpPr>
          <p:nvPr>
            <p:ph type="title"/>
          </p:nvPr>
        </p:nvSpPr>
        <p:spPr/>
        <p:txBody>
          <a:bodyPr>
            <a:normAutofit/>
          </a:bodyPr>
          <a:lstStyle/>
          <a:p>
            <a:r>
              <a:rPr lang="en-US" i="1" dirty="0"/>
              <a:t>Une carte </a:t>
            </a:r>
            <a:r>
              <a:rPr lang="en-US" i="1" dirty="0" err="1"/>
              <a:t>réseau</a:t>
            </a:r>
            <a:endParaRPr lang="en-US" dirty="0"/>
          </a:p>
        </p:txBody>
      </p:sp>
      <p:sp>
        <p:nvSpPr>
          <p:cNvPr id="3" name="Content Placeholder 2">
            <a:extLst>
              <a:ext uri="{FF2B5EF4-FFF2-40B4-BE49-F238E27FC236}">
                <a16:creationId xmlns:a16="http://schemas.microsoft.com/office/drawing/2014/main" id="{D6E97633-35AB-4193-BDEF-8B10323DADE3}"/>
              </a:ext>
            </a:extLst>
          </p:cNvPr>
          <p:cNvSpPr>
            <a:spLocks noGrp="1"/>
          </p:cNvSpPr>
          <p:nvPr>
            <p:ph idx="1"/>
          </p:nvPr>
        </p:nvSpPr>
        <p:spPr/>
        <p:txBody>
          <a:bodyPr>
            <a:normAutofit/>
          </a:bodyPr>
          <a:lstStyle/>
          <a:p>
            <a:r>
              <a:rPr lang="fr-FR" sz="3200" dirty="0"/>
              <a:t>La carte réseau assure l'interface entre l'équipement ou la machine dans lequel elle est montée et connectés sur le même réseau.</a:t>
            </a:r>
            <a:endParaRPr lang="en-US" sz="3200" dirty="0"/>
          </a:p>
        </p:txBody>
      </p:sp>
      <p:pic>
        <p:nvPicPr>
          <p:cNvPr id="5" name="Picture 4">
            <a:extLst>
              <a:ext uri="{FF2B5EF4-FFF2-40B4-BE49-F238E27FC236}">
                <a16:creationId xmlns:a16="http://schemas.microsoft.com/office/drawing/2014/main" id="{08784725-7EBA-4C1D-A93F-23C3CFEC6C73}"/>
              </a:ext>
            </a:extLst>
          </p:cNvPr>
          <p:cNvPicPr>
            <a:picLocks noChangeAspect="1"/>
          </p:cNvPicPr>
          <p:nvPr/>
        </p:nvPicPr>
        <p:blipFill>
          <a:blip r:embed="rId2"/>
          <a:stretch>
            <a:fillRect/>
          </a:stretch>
        </p:blipFill>
        <p:spPr>
          <a:xfrm>
            <a:off x="1778690" y="3862387"/>
            <a:ext cx="3333750" cy="2181225"/>
          </a:xfrm>
          <a:prstGeom prst="rect">
            <a:avLst/>
          </a:prstGeom>
        </p:spPr>
      </p:pic>
      <p:pic>
        <p:nvPicPr>
          <p:cNvPr id="6" name="Picture 5">
            <a:extLst>
              <a:ext uri="{FF2B5EF4-FFF2-40B4-BE49-F238E27FC236}">
                <a16:creationId xmlns:a16="http://schemas.microsoft.com/office/drawing/2014/main" id="{07EB9008-DFED-4440-9980-505CC9CA00F0}"/>
              </a:ext>
            </a:extLst>
          </p:cNvPr>
          <p:cNvPicPr>
            <a:picLocks noChangeAspect="1"/>
          </p:cNvPicPr>
          <p:nvPr/>
        </p:nvPicPr>
        <p:blipFill>
          <a:blip r:embed="rId3"/>
          <a:stretch>
            <a:fillRect/>
          </a:stretch>
        </p:blipFill>
        <p:spPr>
          <a:xfrm>
            <a:off x="6652591" y="3352221"/>
            <a:ext cx="3084443" cy="3084443"/>
          </a:xfrm>
          <a:prstGeom prst="rect">
            <a:avLst/>
          </a:prstGeom>
        </p:spPr>
      </p:pic>
    </p:spTree>
    <p:extLst>
      <p:ext uri="{BB962C8B-B14F-4D97-AF65-F5344CB8AC3E}">
        <p14:creationId xmlns:p14="http://schemas.microsoft.com/office/powerpoint/2010/main" val="948023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D2146-6F66-4A5E-834E-4D4A38351375}"/>
              </a:ext>
            </a:extLst>
          </p:cNvPr>
          <p:cNvSpPr>
            <a:spLocks noGrp="1"/>
          </p:cNvSpPr>
          <p:nvPr>
            <p:ph type="title"/>
          </p:nvPr>
        </p:nvSpPr>
        <p:spPr/>
        <p:txBody>
          <a:bodyPr/>
          <a:lstStyle/>
          <a:p>
            <a:r>
              <a:rPr lang="fr-FR" dirty="0"/>
              <a:t>Une tour (unité centrale, boitier)</a:t>
            </a:r>
            <a:endParaRPr lang="en-US" dirty="0"/>
          </a:p>
        </p:txBody>
      </p:sp>
      <p:sp>
        <p:nvSpPr>
          <p:cNvPr id="3" name="Content Placeholder 2">
            <a:extLst>
              <a:ext uri="{FF2B5EF4-FFF2-40B4-BE49-F238E27FC236}">
                <a16:creationId xmlns:a16="http://schemas.microsoft.com/office/drawing/2014/main" id="{D0512319-78C0-48DE-8ED9-81107EBE46A2}"/>
              </a:ext>
            </a:extLst>
          </p:cNvPr>
          <p:cNvSpPr>
            <a:spLocks noGrp="1"/>
          </p:cNvSpPr>
          <p:nvPr>
            <p:ph idx="1"/>
          </p:nvPr>
        </p:nvSpPr>
        <p:spPr/>
        <p:txBody>
          <a:bodyPr>
            <a:normAutofit/>
          </a:bodyPr>
          <a:lstStyle/>
          <a:p>
            <a:r>
              <a:rPr lang="fr-FR" sz="4000" dirty="0"/>
              <a:t>Coffret en métal ou pvc conçu pour fixer la carte mère et les autres </a:t>
            </a:r>
            <a:r>
              <a:rPr lang="fr-FR" sz="4000" u="sng" dirty="0"/>
              <a:t>composants</a:t>
            </a:r>
            <a:r>
              <a:rPr lang="fr-FR" sz="4000" dirty="0"/>
              <a:t> du PC.</a:t>
            </a:r>
          </a:p>
          <a:p>
            <a:endParaRPr lang="fr-FR" sz="4000" dirty="0"/>
          </a:p>
          <a:p>
            <a:endParaRPr lang="en-US" sz="4000" dirty="0"/>
          </a:p>
        </p:txBody>
      </p:sp>
      <p:pic>
        <p:nvPicPr>
          <p:cNvPr id="4" name="Picture 3">
            <a:extLst>
              <a:ext uri="{FF2B5EF4-FFF2-40B4-BE49-F238E27FC236}">
                <a16:creationId xmlns:a16="http://schemas.microsoft.com/office/drawing/2014/main" id="{F9714994-FB53-4A0E-B072-7C4DF049A4FC}"/>
              </a:ext>
            </a:extLst>
          </p:cNvPr>
          <p:cNvPicPr>
            <a:picLocks noChangeAspect="1"/>
          </p:cNvPicPr>
          <p:nvPr/>
        </p:nvPicPr>
        <p:blipFill>
          <a:blip r:embed="rId2"/>
          <a:stretch>
            <a:fillRect/>
          </a:stretch>
        </p:blipFill>
        <p:spPr>
          <a:xfrm>
            <a:off x="388033" y="3348111"/>
            <a:ext cx="3298874" cy="3298874"/>
          </a:xfrm>
          <a:prstGeom prst="rect">
            <a:avLst/>
          </a:prstGeom>
        </p:spPr>
      </p:pic>
      <p:pic>
        <p:nvPicPr>
          <p:cNvPr id="5" name="Picture 4">
            <a:extLst>
              <a:ext uri="{FF2B5EF4-FFF2-40B4-BE49-F238E27FC236}">
                <a16:creationId xmlns:a16="http://schemas.microsoft.com/office/drawing/2014/main" id="{49F509B8-E794-4D9D-896C-683894B06285}"/>
              </a:ext>
            </a:extLst>
          </p:cNvPr>
          <p:cNvPicPr>
            <a:picLocks noChangeAspect="1"/>
          </p:cNvPicPr>
          <p:nvPr/>
        </p:nvPicPr>
        <p:blipFill>
          <a:blip r:embed="rId3"/>
          <a:stretch>
            <a:fillRect/>
          </a:stretch>
        </p:blipFill>
        <p:spPr>
          <a:xfrm>
            <a:off x="4034122" y="3348111"/>
            <a:ext cx="3838113" cy="3298874"/>
          </a:xfrm>
          <a:prstGeom prst="rect">
            <a:avLst/>
          </a:prstGeom>
        </p:spPr>
      </p:pic>
      <p:pic>
        <p:nvPicPr>
          <p:cNvPr id="6" name="Picture 5">
            <a:extLst>
              <a:ext uri="{FF2B5EF4-FFF2-40B4-BE49-F238E27FC236}">
                <a16:creationId xmlns:a16="http://schemas.microsoft.com/office/drawing/2014/main" id="{2ED382EC-B2BC-4A3C-AE39-617316D6BED5}"/>
              </a:ext>
            </a:extLst>
          </p:cNvPr>
          <p:cNvPicPr>
            <a:picLocks noChangeAspect="1"/>
          </p:cNvPicPr>
          <p:nvPr/>
        </p:nvPicPr>
        <p:blipFill>
          <a:blip r:embed="rId4"/>
          <a:stretch>
            <a:fillRect/>
          </a:stretch>
        </p:blipFill>
        <p:spPr>
          <a:xfrm>
            <a:off x="8331991" y="3348111"/>
            <a:ext cx="3298874" cy="3298874"/>
          </a:xfrm>
          <a:prstGeom prst="rect">
            <a:avLst/>
          </a:prstGeom>
        </p:spPr>
      </p:pic>
    </p:spTree>
    <p:extLst>
      <p:ext uri="{BB962C8B-B14F-4D97-AF65-F5344CB8AC3E}">
        <p14:creationId xmlns:p14="http://schemas.microsoft.com/office/powerpoint/2010/main" val="24624116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09FF2-471F-48B1-BDEE-5A0712CAE2C3}"/>
              </a:ext>
            </a:extLst>
          </p:cNvPr>
          <p:cNvSpPr>
            <a:spLocks noGrp="1"/>
          </p:cNvSpPr>
          <p:nvPr>
            <p:ph type="title"/>
          </p:nvPr>
        </p:nvSpPr>
        <p:spPr/>
        <p:txBody>
          <a:bodyPr>
            <a:normAutofit/>
          </a:bodyPr>
          <a:lstStyle/>
          <a:p>
            <a:r>
              <a:rPr lang="en-US" i="1" dirty="0"/>
              <a:t>Un bloc </a:t>
            </a:r>
            <a:r>
              <a:rPr lang="en-US" i="1" dirty="0" err="1"/>
              <a:t>d'alimentation</a:t>
            </a:r>
            <a:endParaRPr lang="en-US" dirty="0"/>
          </a:p>
        </p:txBody>
      </p:sp>
      <p:sp>
        <p:nvSpPr>
          <p:cNvPr id="3" name="Content Placeholder 2">
            <a:extLst>
              <a:ext uri="{FF2B5EF4-FFF2-40B4-BE49-F238E27FC236}">
                <a16:creationId xmlns:a16="http://schemas.microsoft.com/office/drawing/2014/main" id="{E1A1D3AF-0894-445A-8600-81634FFDECB5}"/>
              </a:ext>
            </a:extLst>
          </p:cNvPr>
          <p:cNvSpPr>
            <a:spLocks noGrp="1"/>
          </p:cNvSpPr>
          <p:nvPr>
            <p:ph idx="1"/>
          </p:nvPr>
        </p:nvSpPr>
        <p:spPr/>
        <p:txBody>
          <a:bodyPr>
            <a:normAutofit/>
          </a:bodyPr>
          <a:lstStyle/>
          <a:p>
            <a:r>
              <a:rPr lang="fr-FR" sz="3600" dirty="0"/>
              <a:t>Boitier électrique équipé d'un ventilateur qui, fixé au </a:t>
            </a:r>
            <a:r>
              <a:rPr lang="fr-FR" sz="3600" u="sng" dirty="0"/>
              <a:t>boitier</a:t>
            </a:r>
            <a:r>
              <a:rPr lang="fr-FR" sz="3600" dirty="0"/>
              <a:t> du PC, fournit l’électricité nécessaire à la carte mère, aux </a:t>
            </a:r>
            <a:r>
              <a:rPr lang="fr-FR" sz="3600" u="sng" dirty="0"/>
              <a:t>composants</a:t>
            </a:r>
            <a:r>
              <a:rPr lang="fr-FR" sz="3600" dirty="0"/>
              <a:t> de l'ordinateur et à ses </a:t>
            </a:r>
            <a:r>
              <a:rPr lang="fr-FR" sz="3600" u="sng" dirty="0"/>
              <a:t>périphériques</a:t>
            </a:r>
            <a:r>
              <a:rPr lang="fr-FR" sz="3600" dirty="0"/>
              <a:t>.</a:t>
            </a:r>
          </a:p>
          <a:p>
            <a:endParaRPr lang="fr-FR" sz="3600" dirty="0"/>
          </a:p>
          <a:p>
            <a:pPr marL="0" indent="0">
              <a:buNone/>
            </a:pPr>
            <a:endParaRPr lang="en-US" sz="3600" dirty="0"/>
          </a:p>
        </p:txBody>
      </p:sp>
      <p:pic>
        <p:nvPicPr>
          <p:cNvPr id="4" name="Picture 3">
            <a:extLst>
              <a:ext uri="{FF2B5EF4-FFF2-40B4-BE49-F238E27FC236}">
                <a16:creationId xmlns:a16="http://schemas.microsoft.com/office/drawing/2014/main" id="{2F299DD2-7206-4F0F-9C3E-05551060415B}"/>
              </a:ext>
            </a:extLst>
          </p:cNvPr>
          <p:cNvPicPr>
            <a:picLocks noChangeAspect="1"/>
          </p:cNvPicPr>
          <p:nvPr/>
        </p:nvPicPr>
        <p:blipFill>
          <a:blip r:embed="rId2"/>
          <a:stretch>
            <a:fillRect/>
          </a:stretch>
        </p:blipFill>
        <p:spPr>
          <a:xfrm>
            <a:off x="5261113" y="3825629"/>
            <a:ext cx="3008987" cy="2783313"/>
          </a:xfrm>
          <a:prstGeom prst="rect">
            <a:avLst/>
          </a:prstGeom>
        </p:spPr>
      </p:pic>
    </p:spTree>
    <p:extLst>
      <p:ext uri="{BB962C8B-B14F-4D97-AF65-F5344CB8AC3E}">
        <p14:creationId xmlns:p14="http://schemas.microsoft.com/office/powerpoint/2010/main" val="37465939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BC908-CFD1-4D5A-9CB7-15A3D09AE882}"/>
              </a:ext>
            </a:extLst>
          </p:cNvPr>
          <p:cNvSpPr>
            <a:spLocks noGrp="1"/>
          </p:cNvSpPr>
          <p:nvPr>
            <p:ph type="title"/>
          </p:nvPr>
        </p:nvSpPr>
        <p:spPr/>
        <p:txBody>
          <a:bodyPr>
            <a:normAutofit/>
          </a:bodyPr>
          <a:lstStyle/>
          <a:p>
            <a:r>
              <a:rPr lang="en-US" i="1" dirty="0"/>
              <a:t>Un </a:t>
            </a:r>
            <a:r>
              <a:rPr lang="en-US" i="1" dirty="0" err="1"/>
              <a:t>scanneur</a:t>
            </a:r>
            <a:r>
              <a:rPr lang="en-US" i="1" dirty="0"/>
              <a:t> (</a:t>
            </a:r>
            <a:r>
              <a:rPr lang="en-US" i="1" dirty="0" err="1"/>
              <a:t>numériseur</a:t>
            </a:r>
            <a:r>
              <a:rPr lang="en-US" i="1" dirty="0"/>
              <a:t>)</a:t>
            </a:r>
            <a:endParaRPr lang="en-US" dirty="0"/>
          </a:p>
        </p:txBody>
      </p:sp>
      <p:sp>
        <p:nvSpPr>
          <p:cNvPr id="3" name="Content Placeholder 2">
            <a:extLst>
              <a:ext uri="{FF2B5EF4-FFF2-40B4-BE49-F238E27FC236}">
                <a16:creationId xmlns:a16="http://schemas.microsoft.com/office/drawing/2014/main" id="{40945B37-C2FA-4259-9DF0-69425CC15801}"/>
              </a:ext>
            </a:extLst>
          </p:cNvPr>
          <p:cNvSpPr>
            <a:spLocks noGrp="1"/>
          </p:cNvSpPr>
          <p:nvPr>
            <p:ph idx="1"/>
          </p:nvPr>
        </p:nvSpPr>
        <p:spPr/>
        <p:txBody>
          <a:bodyPr>
            <a:normAutofit/>
          </a:bodyPr>
          <a:lstStyle/>
          <a:p>
            <a:r>
              <a:rPr lang="fr-FR" sz="3200" dirty="0"/>
              <a:t>Un </a:t>
            </a:r>
            <a:r>
              <a:rPr lang="fr-FR" sz="3200" b="1" dirty="0"/>
              <a:t>scanner (ou scanneur)</a:t>
            </a:r>
            <a:r>
              <a:rPr lang="fr-FR" sz="3200" dirty="0"/>
              <a:t>, aussi appelé </a:t>
            </a:r>
            <a:r>
              <a:rPr lang="fr-FR" sz="3200" b="1" dirty="0"/>
              <a:t>numériseur à balayage</a:t>
            </a:r>
            <a:r>
              <a:rPr lang="fr-FR" sz="3200" dirty="0"/>
              <a:t>, est un périphérique informatique qui permet de numériser des documents ou autres, comme les empreintes digitales par exemple.</a:t>
            </a:r>
            <a:endParaRPr lang="en-US" sz="3200" dirty="0"/>
          </a:p>
        </p:txBody>
      </p:sp>
      <p:pic>
        <p:nvPicPr>
          <p:cNvPr id="4" name="Picture 3">
            <a:extLst>
              <a:ext uri="{FF2B5EF4-FFF2-40B4-BE49-F238E27FC236}">
                <a16:creationId xmlns:a16="http://schemas.microsoft.com/office/drawing/2014/main" id="{98ACA61A-7083-46E7-84CF-BCCD16F6C1F6}"/>
              </a:ext>
            </a:extLst>
          </p:cNvPr>
          <p:cNvPicPr>
            <a:picLocks noChangeAspect="1"/>
          </p:cNvPicPr>
          <p:nvPr/>
        </p:nvPicPr>
        <p:blipFill>
          <a:blip r:embed="rId2"/>
          <a:stretch>
            <a:fillRect/>
          </a:stretch>
        </p:blipFill>
        <p:spPr>
          <a:xfrm>
            <a:off x="8587409" y="3474723"/>
            <a:ext cx="3154016" cy="3154016"/>
          </a:xfrm>
          <a:prstGeom prst="rect">
            <a:avLst/>
          </a:prstGeom>
        </p:spPr>
      </p:pic>
    </p:spTree>
    <p:extLst>
      <p:ext uri="{BB962C8B-B14F-4D97-AF65-F5344CB8AC3E}">
        <p14:creationId xmlns:p14="http://schemas.microsoft.com/office/powerpoint/2010/main" val="17290700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1FA99-5A18-41EC-B0BF-6B282BEBE517}"/>
              </a:ext>
            </a:extLst>
          </p:cNvPr>
          <p:cNvSpPr>
            <a:spLocks noGrp="1"/>
          </p:cNvSpPr>
          <p:nvPr>
            <p:ph type="title"/>
          </p:nvPr>
        </p:nvSpPr>
        <p:spPr/>
        <p:txBody>
          <a:bodyPr/>
          <a:lstStyle/>
          <a:p>
            <a:r>
              <a:rPr lang="en-US" i="1" dirty="0"/>
              <a:t>Une carte de son​</a:t>
            </a:r>
            <a:endParaRPr lang="en-US" dirty="0"/>
          </a:p>
        </p:txBody>
      </p:sp>
      <p:sp>
        <p:nvSpPr>
          <p:cNvPr id="3" name="Content Placeholder 2">
            <a:extLst>
              <a:ext uri="{FF2B5EF4-FFF2-40B4-BE49-F238E27FC236}">
                <a16:creationId xmlns:a16="http://schemas.microsoft.com/office/drawing/2014/main" id="{1F2FFA42-0D4E-4CDE-82C3-F0159D97443C}"/>
              </a:ext>
            </a:extLst>
          </p:cNvPr>
          <p:cNvSpPr>
            <a:spLocks noGrp="1"/>
          </p:cNvSpPr>
          <p:nvPr>
            <p:ph idx="1"/>
          </p:nvPr>
        </p:nvSpPr>
        <p:spPr/>
        <p:txBody>
          <a:bodyPr>
            <a:normAutofit/>
          </a:bodyPr>
          <a:lstStyle/>
          <a:p>
            <a:r>
              <a:rPr lang="fr-FR" sz="3200" dirty="0"/>
              <a:t>La principale fonction de cette carte est de gérer tous les sons émis — pour les envoyer vers les haut-parleurs — ou reçus par l'ordinateur.</a:t>
            </a:r>
            <a:endParaRPr lang="en-US" sz="3200" dirty="0"/>
          </a:p>
        </p:txBody>
      </p:sp>
      <p:pic>
        <p:nvPicPr>
          <p:cNvPr id="4" name="Picture 3">
            <a:extLst>
              <a:ext uri="{FF2B5EF4-FFF2-40B4-BE49-F238E27FC236}">
                <a16:creationId xmlns:a16="http://schemas.microsoft.com/office/drawing/2014/main" id="{BFF1D664-D8B8-4C6D-87AC-E0277F5050F2}"/>
              </a:ext>
            </a:extLst>
          </p:cNvPr>
          <p:cNvPicPr>
            <a:picLocks noChangeAspect="1"/>
          </p:cNvPicPr>
          <p:nvPr/>
        </p:nvPicPr>
        <p:blipFill>
          <a:blip r:embed="rId2"/>
          <a:stretch>
            <a:fillRect/>
          </a:stretch>
        </p:blipFill>
        <p:spPr>
          <a:xfrm>
            <a:off x="7593495" y="3372680"/>
            <a:ext cx="4381499" cy="3286124"/>
          </a:xfrm>
          <a:prstGeom prst="rect">
            <a:avLst/>
          </a:prstGeom>
        </p:spPr>
      </p:pic>
    </p:spTree>
    <p:extLst>
      <p:ext uri="{BB962C8B-B14F-4D97-AF65-F5344CB8AC3E}">
        <p14:creationId xmlns:p14="http://schemas.microsoft.com/office/powerpoint/2010/main" val="2797236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22285-64D4-40D0-8B67-D52F28F3AC53}"/>
              </a:ext>
            </a:extLst>
          </p:cNvPr>
          <p:cNvSpPr>
            <a:spLocks noGrp="1"/>
          </p:cNvSpPr>
          <p:nvPr>
            <p:ph type="title"/>
          </p:nvPr>
        </p:nvSpPr>
        <p:spPr/>
        <p:txBody>
          <a:bodyPr/>
          <a:lstStyle/>
          <a:p>
            <a:r>
              <a:rPr lang="en-US" dirty="0"/>
              <a:t>Un </a:t>
            </a:r>
            <a:r>
              <a:rPr lang="en-US" dirty="0" err="1"/>
              <a:t>moniteur</a:t>
            </a:r>
            <a:endParaRPr lang="en-US" dirty="0"/>
          </a:p>
        </p:txBody>
      </p:sp>
      <p:sp>
        <p:nvSpPr>
          <p:cNvPr id="3" name="Content Placeholder 2">
            <a:extLst>
              <a:ext uri="{FF2B5EF4-FFF2-40B4-BE49-F238E27FC236}">
                <a16:creationId xmlns:a16="http://schemas.microsoft.com/office/drawing/2014/main" id="{917AA90F-1D3B-4F3F-858D-202BC505408E}"/>
              </a:ext>
            </a:extLst>
          </p:cNvPr>
          <p:cNvSpPr>
            <a:spLocks noGrp="1"/>
          </p:cNvSpPr>
          <p:nvPr>
            <p:ph idx="1"/>
          </p:nvPr>
        </p:nvSpPr>
        <p:spPr/>
        <p:txBody>
          <a:bodyPr/>
          <a:lstStyle/>
          <a:p>
            <a:r>
              <a:rPr lang="fr-FR" sz="3200" dirty="0"/>
              <a:t>Périphérique de sortie qui permet d'afficher des images provenant de l’ordinateur. Le moniteur est l’ensemble des parties, incluant l’écran, qui permet d’afficher ces images.</a:t>
            </a:r>
          </a:p>
          <a:p>
            <a:endParaRPr lang="fr-FR" dirty="0"/>
          </a:p>
          <a:p>
            <a:endParaRPr lang="en-US" dirty="0"/>
          </a:p>
        </p:txBody>
      </p:sp>
      <p:pic>
        <p:nvPicPr>
          <p:cNvPr id="4" name="Picture 3">
            <a:extLst>
              <a:ext uri="{FF2B5EF4-FFF2-40B4-BE49-F238E27FC236}">
                <a16:creationId xmlns:a16="http://schemas.microsoft.com/office/drawing/2014/main" id="{036C03E9-86F6-4CC5-85E5-D1F9D367A0E9}"/>
              </a:ext>
            </a:extLst>
          </p:cNvPr>
          <p:cNvPicPr>
            <a:picLocks noChangeAspect="1"/>
          </p:cNvPicPr>
          <p:nvPr/>
        </p:nvPicPr>
        <p:blipFill>
          <a:blip r:embed="rId2"/>
          <a:stretch>
            <a:fillRect/>
          </a:stretch>
        </p:blipFill>
        <p:spPr>
          <a:xfrm>
            <a:off x="2955235" y="3471536"/>
            <a:ext cx="4151661" cy="3113746"/>
          </a:xfrm>
          <a:prstGeom prst="rect">
            <a:avLst/>
          </a:prstGeom>
        </p:spPr>
      </p:pic>
      <p:pic>
        <p:nvPicPr>
          <p:cNvPr id="5" name="Picture 4">
            <a:extLst>
              <a:ext uri="{FF2B5EF4-FFF2-40B4-BE49-F238E27FC236}">
                <a16:creationId xmlns:a16="http://schemas.microsoft.com/office/drawing/2014/main" id="{BE6BC94B-5E8A-48BB-9FEA-D421F11112CA}"/>
              </a:ext>
            </a:extLst>
          </p:cNvPr>
          <p:cNvPicPr>
            <a:picLocks noChangeAspect="1"/>
          </p:cNvPicPr>
          <p:nvPr/>
        </p:nvPicPr>
        <p:blipFill>
          <a:blip r:embed="rId3"/>
          <a:stretch>
            <a:fillRect/>
          </a:stretch>
        </p:blipFill>
        <p:spPr>
          <a:xfrm>
            <a:off x="7394505" y="3471536"/>
            <a:ext cx="3437617" cy="3123748"/>
          </a:xfrm>
          <a:prstGeom prst="rect">
            <a:avLst/>
          </a:prstGeom>
        </p:spPr>
      </p:pic>
    </p:spTree>
    <p:extLst>
      <p:ext uri="{BB962C8B-B14F-4D97-AF65-F5344CB8AC3E}">
        <p14:creationId xmlns:p14="http://schemas.microsoft.com/office/powerpoint/2010/main" val="2441828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53F02-63C3-40B3-8717-7015F636CB0B}"/>
              </a:ext>
            </a:extLst>
          </p:cNvPr>
          <p:cNvSpPr>
            <a:spLocks noGrp="1"/>
          </p:cNvSpPr>
          <p:nvPr>
            <p:ph type="title"/>
          </p:nvPr>
        </p:nvSpPr>
        <p:spPr/>
        <p:txBody>
          <a:bodyPr/>
          <a:lstStyle/>
          <a:p>
            <a:r>
              <a:rPr lang="en-US" dirty="0"/>
              <a:t>Un </a:t>
            </a:r>
            <a:r>
              <a:rPr lang="en-US" dirty="0" err="1"/>
              <a:t>écran</a:t>
            </a:r>
            <a:endParaRPr lang="en-US" dirty="0"/>
          </a:p>
        </p:txBody>
      </p:sp>
      <p:sp>
        <p:nvSpPr>
          <p:cNvPr id="3" name="Content Placeholder 2">
            <a:extLst>
              <a:ext uri="{FF2B5EF4-FFF2-40B4-BE49-F238E27FC236}">
                <a16:creationId xmlns:a16="http://schemas.microsoft.com/office/drawing/2014/main" id="{26B17DFC-C3E0-4452-A791-51519682CBF6}"/>
              </a:ext>
            </a:extLst>
          </p:cNvPr>
          <p:cNvSpPr>
            <a:spLocks noGrp="1"/>
          </p:cNvSpPr>
          <p:nvPr>
            <p:ph idx="1"/>
          </p:nvPr>
        </p:nvSpPr>
        <p:spPr/>
        <p:txBody>
          <a:bodyPr/>
          <a:lstStyle/>
          <a:p>
            <a:r>
              <a:rPr lang="fr-FR" sz="3200" dirty="0"/>
              <a:t>Périphérique de sortie qui permet d'afficher des images provenant de l’ordinateur. L’écran est la partie du moniteur qui permet d’afficher ces images.</a:t>
            </a:r>
          </a:p>
          <a:p>
            <a:endParaRPr lang="fr-FR" dirty="0"/>
          </a:p>
          <a:p>
            <a:endParaRPr lang="en-US" dirty="0"/>
          </a:p>
        </p:txBody>
      </p:sp>
      <p:pic>
        <p:nvPicPr>
          <p:cNvPr id="4" name="Picture 3">
            <a:extLst>
              <a:ext uri="{FF2B5EF4-FFF2-40B4-BE49-F238E27FC236}">
                <a16:creationId xmlns:a16="http://schemas.microsoft.com/office/drawing/2014/main" id="{66E31390-4AC1-42E8-A11A-14A48A4D7264}"/>
              </a:ext>
            </a:extLst>
          </p:cNvPr>
          <p:cNvPicPr>
            <a:picLocks noChangeAspect="1"/>
          </p:cNvPicPr>
          <p:nvPr/>
        </p:nvPicPr>
        <p:blipFill>
          <a:blip r:embed="rId2"/>
          <a:stretch>
            <a:fillRect/>
          </a:stretch>
        </p:blipFill>
        <p:spPr>
          <a:xfrm>
            <a:off x="1943298" y="3471536"/>
            <a:ext cx="4151661" cy="3113746"/>
          </a:xfrm>
          <a:prstGeom prst="rect">
            <a:avLst/>
          </a:prstGeom>
        </p:spPr>
      </p:pic>
      <p:pic>
        <p:nvPicPr>
          <p:cNvPr id="5" name="Picture 4">
            <a:extLst>
              <a:ext uri="{FF2B5EF4-FFF2-40B4-BE49-F238E27FC236}">
                <a16:creationId xmlns:a16="http://schemas.microsoft.com/office/drawing/2014/main" id="{400CEA2B-694A-439B-A0F0-45A1615B55B1}"/>
              </a:ext>
            </a:extLst>
          </p:cNvPr>
          <p:cNvPicPr>
            <a:picLocks noChangeAspect="1"/>
          </p:cNvPicPr>
          <p:nvPr/>
        </p:nvPicPr>
        <p:blipFill>
          <a:blip r:embed="rId3"/>
          <a:stretch>
            <a:fillRect/>
          </a:stretch>
        </p:blipFill>
        <p:spPr>
          <a:xfrm>
            <a:off x="7049949" y="3471536"/>
            <a:ext cx="3437617" cy="3123748"/>
          </a:xfrm>
          <a:prstGeom prst="rect">
            <a:avLst/>
          </a:prstGeom>
        </p:spPr>
      </p:pic>
      <p:sp>
        <p:nvSpPr>
          <p:cNvPr id="6" name="Arrow: Right 5">
            <a:extLst>
              <a:ext uri="{FF2B5EF4-FFF2-40B4-BE49-F238E27FC236}">
                <a16:creationId xmlns:a16="http://schemas.microsoft.com/office/drawing/2014/main" id="{2436F2AE-10E7-460C-B3BA-FD06AD91F286}"/>
              </a:ext>
            </a:extLst>
          </p:cNvPr>
          <p:cNvSpPr/>
          <p:nvPr/>
        </p:nvSpPr>
        <p:spPr>
          <a:xfrm>
            <a:off x="1537252" y="4439478"/>
            <a:ext cx="2319131" cy="8746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DB9351E5-6129-47F6-A9CD-AD4F58AA77A0}"/>
              </a:ext>
            </a:extLst>
          </p:cNvPr>
          <p:cNvSpPr/>
          <p:nvPr/>
        </p:nvSpPr>
        <p:spPr>
          <a:xfrm>
            <a:off x="6835338" y="4439478"/>
            <a:ext cx="2319131" cy="8746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3266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5BB8C-9805-4DCB-93A5-18D87931BDA1}"/>
              </a:ext>
            </a:extLst>
          </p:cNvPr>
          <p:cNvSpPr>
            <a:spLocks noGrp="1"/>
          </p:cNvSpPr>
          <p:nvPr>
            <p:ph type="title"/>
          </p:nvPr>
        </p:nvSpPr>
        <p:spPr/>
        <p:txBody>
          <a:bodyPr/>
          <a:lstStyle/>
          <a:p>
            <a:r>
              <a:rPr lang="en-US" dirty="0"/>
              <a:t>Une </a:t>
            </a:r>
            <a:r>
              <a:rPr lang="en-US" dirty="0" err="1"/>
              <a:t>souris</a:t>
            </a:r>
            <a:endParaRPr lang="en-US" dirty="0"/>
          </a:p>
        </p:txBody>
      </p:sp>
      <p:sp>
        <p:nvSpPr>
          <p:cNvPr id="3" name="Content Placeholder 2">
            <a:extLst>
              <a:ext uri="{FF2B5EF4-FFF2-40B4-BE49-F238E27FC236}">
                <a16:creationId xmlns:a16="http://schemas.microsoft.com/office/drawing/2014/main" id="{7B4E858F-78CE-460E-889D-30B91D635E32}"/>
              </a:ext>
            </a:extLst>
          </p:cNvPr>
          <p:cNvSpPr>
            <a:spLocks noGrp="1"/>
          </p:cNvSpPr>
          <p:nvPr>
            <p:ph idx="1"/>
          </p:nvPr>
        </p:nvSpPr>
        <p:spPr/>
        <p:txBody>
          <a:bodyPr>
            <a:normAutofit/>
          </a:bodyPr>
          <a:lstStyle/>
          <a:p>
            <a:r>
              <a:rPr lang="fr-FR" sz="3200" dirty="0"/>
              <a:t>Dispositif de pointage muni d'un ou de deux boutons et qui, posé sur une surface et déplacé à la main, permet de diriger les mouvements du pointeur à l'écran, de transmettre des commandes à l'ordinateur et de manipuler des objets.</a:t>
            </a:r>
          </a:p>
          <a:p>
            <a:endParaRPr lang="fr-FR" sz="3200" dirty="0"/>
          </a:p>
          <a:p>
            <a:endParaRPr lang="en-US" sz="3200" dirty="0"/>
          </a:p>
        </p:txBody>
      </p:sp>
      <p:pic>
        <p:nvPicPr>
          <p:cNvPr id="4" name="Picture 3">
            <a:extLst>
              <a:ext uri="{FF2B5EF4-FFF2-40B4-BE49-F238E27FC236}">
                <a16:creationId xmlns:a16="http://schemas.microsoft.com/office/drawing/2014/main" id="{B49A5DB2-6D91-478F-99D2-6E03AB82E7BC}"/>
              </a:ext>
            </a:extLst>
          </p:cNvPr>
          <p:cNvPicPr>
            <a:picLocks noChangeAspect="1"/>
          </p:cNvPicPr>
          <p:nvPr/>
        </p:nvPicPr>
        <p:blipFill>
          <a:blip r:embed="rId2"/>
          <a:stretch>
            <a:fillRect/>
          </a:stretch>
        </p:blipFill>
        <p:spPr>
          <a:xfrm>
            <a:off x="1425526" y="4529502"/>
            <a:ext cx="4257822" cy="2128911"/>
          </a:xfrm>
          <a:prstGeom prst="rect">
            <a:avLst/>
          </a:prstGeom>
        </p:spPr>
      </p:pic>
      <p:pic>
        <p:nvPicPr>
          <p:cNvPr id="5" name="Picture 4">
            <a:extLst>
              <a:ext uri="{FF2B5EF4-FFF2-40B4-BE49-F238E27FC236}">
                <a16:creationId xmlns:a16="http://schemas.microsoft.com/office/drawing/2014/main" id="{BDD98C27-2E54-4661-942D-787380653A42}"/>
              </a:ext>
            </a:extLst>
          </p:cNvPr>
          <p:cNvPicPr>
            <a:picLocks noChangeAspect="1"/>
          </p:cNvPicPr>
          <p:nvPr/>
        </p:nvPicPr>
        <p:blipFill>
          <a:blip r:embed="rId3"/>
          <a:stretch>
            <a:fillRect/>
          </a:stretch>
        </p:blipFill>
        <p:spPr>
          <a:xfrm>
            <a:off x="6818886" y="4114800"/>
            <a:ext cx="3032574" cy="2592851"/>
          </a:xfrm>
          <a:prstGeom prst="rect">
            <a:avLst/>
          </a:prstGeom>
        </p:spPr>
      </p:pic>
    </p:spTree>
    <p:extLst>
      <p:ext uri="{BB962C8B-B14F-4D97-AF65-F5344CB8AC3E}">
        <p14:creationId xmlns:p14="http://schemas.microsoft.com/office/powerpoint/2010/main" val="304031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BFFEA-4465-402A-A4C9-7D70C73E9918}"/>
              </a:ext>
            </a:extLst>
          </p:cNvPr>
          <p:cNvSpPr>
            <a:spLocks noGrp="1"/>
          </p:cNvSpPr>
          <p:nvPr>
            <p:ph type="title"/>
          </p:nvPr>
        </p:nvSpPr>
        <p:spPr/>
        <p:txBody>
          <a:bodyPr/>
          <a:lstStyle/>
          <a:p>
            <a:r>
              <a:rPr lang="en-US" dirty="0"/>
              <a:t>Une </a:t>
            </a:r>
            <a:r>
              <a:rPr lang="en-US" dirty="0" err="1"/>
              <a:t>souris</a:t>
            </a:r>
            <a:r>
              <a:rPr lang="en-US" dirty="0"/>
              <a:t> sans fil</a:t>
            </a:r>
          </a:p>
        </p:txBody>
      </p:sp>
      <p:sp>
        <p:nvSpPr>
          <p:cNvPr id="3" name="Content Placeholder 2">
            <a:extLst>
              <a:ext uri="{FF2B5EF4-FFF2-40B4-BE49-F238E27FC236}">
                <a16:creationId xmlns:a16="http://schemas.microsoft.com/office/drawing/2014/main" id="{B10D6AC8-F572-4C7C-AF50-E0CEB9B4C826}"/>
              </a:ext>
            </a:extLst>
          </p:cNvPr>
          <p:cNvSpPr>
            <a:spLocks noGrp="1"/>
          </p:cNvSpPr>
          <p:nvPr>
            <p:ph idx="1"/>
          </p:nvPr>
        </p:nvSpPr>
        <p:spPr/>
        <p:txBody>
          <a:bodyPr/>
          <a:lstStyle/>
          <a:p>
            <a:r>
              <a:rPr lang="fr-FR" sz="3200" dirty="0"/>
              <a:t>Dispositif de pointage muni d'un ou de deux boutons et qui, posé sur une surface et déplacé à la main, permet de diriger les mouvements du pointeur à l'écran, de transmettre des commandes à l'ordinateur et de manipuler des objets. La souris sans fil n’a pas de fil!</a:t>
            </a:r>
            <a:endParaRPr lang="en-US" sz="3200" dirty="0"/>
          </a:p>
          <a:p>
            <a:endParaRPr lang="en-US" dirty="0"/>
          </a:p>
        </p:txBody>
      </p:sp>
      <p:pic>
        <p:nvPicPr>
          <p:cNvPr id="4" name="Picture 3">
            <a:extLst>
              <a:ext uri="{FF2B5EF4-FFF2-40B4-BE49-F238E27FC236}">
                <a16:creationId xmlns:a16="http://schemas.microsoft.com/office/drawing/2014/main" id="{E7529E16-6E3D-4707-87A2-7D58C63241AA}"/>
              </a:ext>
            </a:extLst>
          </p:cNvPr>
          <p:cNvPicPr>
            <a:picLocks noChangeAspect="1"/>
          </p:cNvPicPr>
          <p:nvPr/>
        </p:nvPicPr>
        <p:blipFill>
          <a:blip r:embed="rId2"/>
          <a:stretch>
            <a:fillRect/>
          </a:stretch>
        </p:blipFill>
        <p:spPr>
          <a:xfrm>
            <a:off x="3094893" y="4320062"/>
            <a:ext cx="2314355" cy="2314355"/>
          </a:xfrm>
          <a:prstGeom prst="rect">
            <a:avLst/>
          </a:prstGeom>
        </p:spPr>
      </p:pic>
      <p:pic>
        <p:nvPicPr>
          <p:cNvPr id="5" name="Picture 4">
            <a:extLst>
              <a:ext uri="{FF2B5EF4-FFF2-40B4-BE49-F238E27FC236}">
                <a16:creationId xmlns:a16="http://schemas.microsoft.com/office/drawing/2014/main" id="{85F5DE3D-4093-46A1-A2FF-0989BC4F0FF2}"/>
              </a:ext>
            </a:extLst>
          </p:cNvPr>
          <p:cNvPicPr>
            <a:picLocks noChangeAspect="1"/>
          </p:cNvPicPr>
          <p:nvPr/>
        </p:nvPicPr>
        <p:blipFill>
          <a:blip r:embed="rId3"/>
          <a:stretch>
            <a:fillRect/>
          </a:stretch>
        </p:blipFill>
        <p:spPr>
          <a:xfrm>
            <a:off x="6815298" y="4352778"/>
            <a:ext cx="2497514" cy="2315894"/>
          </a:xfrm>
          <a:prstGeom prst="rect">
            <a:avLst/>
          </a:prstGeom>
        </p:spPr>
      </p:pic>
    </p:spTree>
    <p:extLst>
      <p:ext uri="{BB962C8B-B14F-4D97-AF65-F5344CB8AC3E}">
        <p14:creationId xmlns:p14="http://schemas.microsoft.com/office/powerpoint/2010/main" val="2894113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DA45C-BD33-43F5-A19C-9207E9FD65C4}"/>
              </a:ext>
            </a:extLst>
          </p:cNvPr>
          <p:cNvSpPr>
            <a:spLocks noGrp="1"/>
          </p:cNvSpPr>
          <p:nvPr>
            <p:ph type="title"/>
          </p:nvPr>
        </p:nvSpPr>
        <p:spPr/>
        <p:txBody>
          <a:bodyPr/>
          <a:lstStyle/>
          <a:p>
            <a:r>
              <a:rPr lang="en-US" dirty="0"/>
              <a:t>Des </a:t>
            </a:r>
            <a:r>
              <a:rPr lang="en-US" dirty="0" err="1"/>
              <a:t>haut-parleurs</a:t>
            </a:r>
            <a:endParaRPr lang="en-US" dirty="0"/>
          </a:p>
        </p:txBody>
      </p:sp>
      <p:sp>
        <p:nvSpPr>
          <p:cNvPr id="3" name="Content Placeholder 2">
            <a:extLst>
              <a:ext uri="{FF2B5EF4-FFF2-40B4-BE49-F238E27FC236}">
                <a16:creationId xmlns:a16="http://schemas.microsoft.com/office/drawing/2014/main" id="{8BA7A9B4-9D41-4DB3-A749-DFC08C40CE35}"/>
              </a:ext>
            </a:extLst>
          </p:cNvPr>
          <p:cNvSpPr>
            <a:spLocks noGrp="1"/>
          </p:cNvSpPr>
          <p:nvPr>
            <p:ph idx="1"/>
          </p:nvPr>
        </p:nvSpPr>
        <p:spPr/>
        <p:txBody>
          <a:bodyPr/>
          <a:lstStyle/>
          <a:p>
            <a:r>
              <a:rPr lang="fr-CA" sz="4400" dirty="0"/>
              <a:t>Dispositif permettant de transformer un signal électrique en sons.</a:t>
            </a:r>
          </a:p>
          <a:p>
            <a:endParaRPr lang="fr-CA" dirty="0"/>
          </a:p>
          <a:p>
            <a:endParaRPr lang="fr-CA" dirty="0"/>
          </a:p>
          <a:p>
            <a:endParaRPr lang="en-US" dirty="0"/>
          </a:p>
        </p:txBody>
      </p:sp>
      <p:pic>
        <p:nvPicPr>
          <p:cNvPr id="4" name="Picture 3">
            <a:extLst>
              <a:ext uri="{FF2B5EF4-FFF2-40B4-BE49-F238E27FC236}">
                <a16:creationId xmlns:a16="http://schemas.microsoft.com/office/drawing/2014/main" id="{EBA316D0-E632-4785-8A4F-85D683106B04}"/>
              </a:ext>
            </a:extLst>
          </p:cNvPr>
          <p:cNvPicPr>
            <a:picLocks noChangeAspect="1"/>
          </p:cNvPicPr>
          <p:nvPr/>
        </p:nvPicPr>
        <p:blipFill>
          <a:blip r:embed="rId2"/>
          <a:stretch>
            <a:fillRect/>
          </a:stretch>
        </p:blipFill>
        <p:spPr>
          <a:xfrm>
            <a:off x="1463476" y="3578086"/>
            <a:ext cx="2831091" cy="2858577"/>
          </a:xfrm>
          <a:prstGeom prst="rect">
            <a:avLst/>
          </a:prstGeom>
        </p:spPr>
      </p:pic>
      <p:pic>
        <p:nvPicPr>
          <p:cNvPr id="5" name="Picture 4">
            <a:extLst>
              <a:ext uri="{FF2B5EF4-FFF2-40B4-BE49-F238E27FC236}">
                <a16:creationId xmlns:a16="http://schemas.microsoft.com/office/drawing/2014/main" id="{8DBB7F08-303B-4B8C-9C96-CF30183C8E92}"/>
              </a:ext>
            </a:extLst>
          </p:cNvPr>
          <p:cNvPicPr>
            <a:picLocks noChangeAspect="1"/>
          </p:cNvPicPr>
          <p:nvPr/>
        </p:nvPicPr>
        <p:blipFill>
          <a:blip r:embed="rId3"/>
          <a:stretch>
            <a:fillRect/>
          </a:stretch>
        </p:blipFill>
        <p:spPr>
          <a:xfrm>
            <a:off x="4555124" y="3578086"/>
            <a:ext cx="7146441" cy="2858577"/>
          </a:xfrm>
          <a:prstGeom prst="rect">
            <a:avLst/>
          </a:prstGeom>
        </p:spPr>
      </p:pic>
    </p:spTree>
    <p:extLst>
      <p:ext uri="{BB962C8B-B14F-4D97-AF65-F5344CB8AC3E}">
        <p14:creationId xmlns:p14="http://schemas.microsoft.com/office/powerpoint/2010/main" val="670474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1CA4A-9CC7-4721-98AD-140DCCC76254}"/>
              </a:ext>
            </a:extLst>
          </p:cNvPr>
          <p:cNvSpPr>
            <a:spLocks noGrp="1"/>
          </p:cNvSpPr>
          <p:nvPr>
            <p:ph type="title"/>
          </p:nvPr>
        </p:nvSpPr>
        <p:spPr/>
        <p:txBody>
          <a:bodyPr>
            <a:normAutofit/>
          </a:bodyPr>
          <a:lstStyle/>
          <a:p>
            <a:r>
              <a:rPr lang="en-US" i="1" dirty="0"/>
              <a:t>Un clavier</a:t>
            </a:r>
            <a:endParaRPr lang="en-US" dirty="0"/>
          </a:p>
        </p:txBody>
      </p:sp>
      <p:sp>
        <p:nvSpPr>
          <p:cNvPr id="3" name="Content Placeholder 2">
            <a:extLst>
              <a:ext uri="{FF2B5EF4-FFF2-40B4-BE49-F238E27FC236}">
                <a16:creationId xmlns:a16="http://schemas.microsoft.com/office/drawing/2014/main" id="{72F1EC94-B4C9-4E92-B931-0AD5273AB46D}"/>
              </a:ext>
            </a:extLst>
          </p:cNvPr>
          <p:cNvSpPr>
            <a:spLocks noGrp="1"/>
          </p:cNvSpPr>
          <p:nvPr>
            <p:ph idx="1"/>
          </p:nvPr>
        </p:nvSpPr>
        <p:spPr/>
        <p:txBody>
          <a:bodyPr>
            <a:normAutofit/>
          </a:bodyPr>
          <a:lstStyle/>
          <a:p>
            <a:r>
              <a:rPr lang="fr-FR" sz="4800" dirty="0"/>
              <a:t>Permet de taper des lettres et des chiffres pour entrer des informations dans l'ordinateur.</a:t>
            </a:r>
          </a:p>
          <a:p>
            <a:endParaRPr lang="fr-FR" sz="4800" dirty="0"/>
          </a:p>
          <a:p>
            <a:pPr marL="0" indent="0">
              <a:buNone/>
            </a:pPr>
            <a:endParaRPr lang="en-US" sz="4800" dirty="0"/>
          </a:p>
        </p:txBody>
      </p:sp>
      <p:pic>
        <p:nvPicPr>
          <p:cNvPr id="4" name="Picture 3">
            <a:extLst>
              <a:ext uri="{FF2B5EF4-FFF2-40B4-BE49-F238E27FC236}">
                <a16:creationId xmlns:a16="http://schemas.microsoft.com/office/drawing/2014/main" id="{7AEA1A9F-F2CE-4831-8945-74F11868C731}"/>
              </a:ext>
            </a:extLst>
          </p:cNvPr>
          <p:cNvPicPr>
            <a:picLocks noChangeAspect="1"/>
          </p:cNvPicPr>
          <p:nvPr/>
        </p:nvPicPr>
        <p:blipFill>
          <a:blip r:embed="rId2"/>
          <a:stretch>
            <a:fillRect/>
          </a:stretch>
        </p:blipFill>
        <p:spPr>
          <a:xfrm>
            <a:off x="410754" y="4158595"/>
            <a:ext cx="5917350" cy="2390609"/>
          </a:xfrm>
          <a:prstGeom prst="rect">
            <a:avLst/>
          </a:prstGeom>
        </p:spPr>
      </p:pic>
      <p:pic>
        <p:nvPicPr>
          <p:cNvPr id="5" name="Picture 4">
            <a:extLst>
              <a:ext uri="{FF2B5EF4-FFF2-40B4-BE49-F238E27FC236}">
                <a16:creationId xmlns:a16="http://schemas.microsoft.com/office/drawing/2014/main" id="{F57C905B-7E58-4F87-8480-63338B3F9E5A}"/>
              </a:ext>
            </a:extLst>
          </p:cNvPr>
          <p:cNvPicPr>
            <a:picLocks noChangeAspect="1"/>
          </p:cNvPicPr>
          <p:nvPr/>
        </p:nvPicPr>
        <p:blipFill>
          <a:blip r:embed="rId3"/>
          <a:stretch>
            <a:fillRect/>
          </a:stretch>
        </p:blipFill>
        <p:spPr>
          <a:xfrm>
            <a:off x="6654019" y="4158595"/>
            <a:ext cx="5015264" cy="2390609"/>
          </a:xfrm>
          <a:prstGeom prst="rect">
            <a:avLst/>
          </a:prstGeom>
        </p:spPr>
      </p:pic>
    </p:spTree>
    <p:extLst>
      <p:ext uri="{BB962C8B-B14F-4D97-AF65-F5344CB8AC3E}">
        <p14:creationId xmlns:p14="http://schemas.microsoft.com/office/powerpoint/2010/main" val="251283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FFE90-4ED6-4BFB-AB75-DCCFAF246635}"/>
              </a:ext>
            </a:extLst>
          </p:cNvPr>
          <p:cNvSpPr>
            <a:spLocks noGrp="1"/>
          </p:cNvSpPr>
          <p:nvPr>
            <p:ph type="title"/>
          </p:nvPr>
        </p:nvSpPr>
        <p:spPr/>
        <p:txBody>
          <a:bodyPr>
            <a:normAutofit/>
          </a:bodyPr>
          <a:lstStyle/>
          <a:p>
            <a:r>
              <a:rPr lang="en-US" i="1" dirty="0"/>
              <a:t>Une </a:t>
            </a:r>
            <a:r>
              <a:rPr lang="en-US" i="1" dirty="0" err="1"/>
              <a:t>touche</a:t>
            </a:r>
            <a:endParaRPr lang="en-US" dirty="0"/>
          </a:p>
        </p:txBody>
      </p:sp>
      <p:sp>
        <p:nvSpPr>
          <p:cNvPr id="3" name="Content Placeholder 2">
            <a:extLst>
              <a:ext uri="{FF2B5EF4-FFF2-40B4-BE49-F238E27FC236}">
                <a16:creationId xmlns:a16="http://schemas.microsoft.com/office/drawing/2014/main" id="{698AB7FE-7411-4C42-A490-F6F46C1551AE}"/>
              </a:ext>
            </a:extLst>
          </p:cNvPr>
          <p:cNvSpPr>
            <a:spLocks noGrp="1"/>
          </p:cNvSpPr>
          <p:nvPr>
            <p:ph idx="1"/>
          </p:nvPr>
        </p:nvSpPr>
        <p:spPr/>
        <p:txBody>
          <a:bodyPr>
            <a:normAutofit/>
          </a:bodyPr>
          <a:lstStyle/>
          <a:p>
            <a:r>
              <a:rPr lang="fr-CA" sz="4400" dirty="0"/>
              <a:t>Une simple unité sur un clavier.</a:t>
            </a:r>
            <a:endParaRPr lang="en-US" sz="4400" dirty="0"/>
          </a:p>
        </p:txBody>
      </p:sp>
      <p:pic>
        <p:nvPicPr>
          <p:cNvPr id="4" name="Picture 3">
            <a:extLst>
              <a:ext uri="{FF2B5EF4-FFF2-40B4-BE49-F238E27FC236}">
                <a16:creationId xmlns:a16="http://schemas.microsoft.com/office/drawing/2014/main" id="{8D6E50B0-A7C7-4A19-BF51-43FCA00DC985}"/>
              </a:ext>
            </a:extLst>
          </p:cNvPr>
          <p:cNvPicPr>
            <a:picLocks noChangeAspect="1"/>
          </p:cNvPicPr>
          <p:nvPr/>
        </p:nvPicPr>
        <p:blipFill>
          <a:blip r:embed="rId2"/>
          <a:stretch>
            <a:fillRect/>
          </a:stretch>
        </p:blipFill>
        <p:spPr>
          <a:xfrm>
            <a:off x="936673" y="4783015"/>
            <a:ext cx="1434905" cy="1434905"/>
          </a:xfrm>
          <a:prstGeom prst="rect">
            <a:avLst/>
          </a:prstGeom>
        </p:spPr>
      </p:pic>
      <p:pic>
        <p:nvPicPr>
          <p:cNvPr id="5" name="Picture 4">
            <a:extLst>
              <a:ext uri="{FF2B5EF4-FFF2-40B4-BE49-F238E27FC236}">
                <a16:creationId xmlns:a16="http://schemas.microsoft.com/office/drawing/2014/main" id="{99039516-C488-46B1-ADBA-CC4A962D751F}"/>
              </a:ext>
            </a:extLst>
          </p:cNvPr>
          <p:cNvPicPr>
            <a:picLocks noChangeAspect="1"/>
          </p:cNvPicPr>
          <p:nvPr/>
        </p:nvPicPr>
        <p:blipFill>
          <a:blip r:embed="rId3"/>
          <a:stretch>
            <a:fillRect/>
          </a:stretch>
        </p:blipFill>
        <p:spPr>
          <a:xfrm>
            <a:off x="2927545" y="3264803"/>
            <a:ext cx="2024282" cy="1518212"/>
          </a:xfrm>
          <a:prstGeom prst="rect">
            <a:avLst/>
          </a:prstGeom>
        </p:spPr>
      </p:pic>
      <p:pic>
        <p:nvPicPr>
          <p:cNvPr id="6" name="Picture 5">
            <a:extLst>
              <a:ext uri="{FF2B5EF4-FFF2-40B4-BE49-F238E27FC236}">
                <a16:creationId xmlns:a16="http://schemas.microsoft.com/office/drawing/2014/main" id="{02006AAD-13F8-4EE7-AD49-1CD8DC34F27B}"/>
              </a:ext>
            </a:extLst>
          </p:cNvPr>
          <p:cNvPicPr>
            <a:picLocks noChangeAspect="1"/>
          </p:cNvPicPr>
          <p:nvPr/>
        </p:nvPicPr>
        <p:blipFill>
          <a:blip r:embed="rId4"/>
          <a:stretch>
            <a:fillRect/>
          </a:stretch>
        </p:blipFill>
        <p:spPr>
          <a:xfrm>
            <a:off x="5507794" y="3649871"/>
            <a:ext cx="6245750" cy="2568049"/>
          </a:xfrm>
          <a:prstGeom prst="rect">
            <a:avLst/>
          </a:prstGeom>
        </p:spPr>
      </p:pic>
    </p:spTree>
    <p:extLst>
      <p:ext uri="{BB962C8B-B14F-4D97-AF65-F5344CB8AC3E}">
        <p14:creationId xmlns:p14="http://schemas.microsoft.com/office/powerpoint/2010/main" val="7594798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docProps/app.xml><?xml version="1.0" encoding="utf-8"?>
<Properties xmlns="http://schemas.openxmlformats.org/officeDocument/2006/extended-properties" xmlns:vt="http://schemas.openxmlformats.org/officeDocument/2006/docPropsVTypes">
  <Template>TM03090430[[fn=Banded]]</Template>
  <TotalTime>104</TotalTime>
  <Words>548</Words>
  <Application>Microsoft Office PowerPoint</Application>
  <PresentationFormat>Widescreen</PresentationFormat>
  <Paragraphs>46</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Corbel</vt:lpstr>
      <vt:lpstr>Wingdings</vt:lpstr>
      <vt:lpstr>Banded</vt:lpstr>
      <vt:lpstr> Les composants informatiques </vt:lpstr>
      <vt:lpstr>Une tour (unité centrale, boitier)</vt:lpstr>
      <vt:lpstr>Un moniteur</vt:lpstr>
      <vt:lpstr>Un écran</vt:lpstr>
      <vt:lpstr>Une souris</vt:lpstr>
      <vt:lpstr>Une souris sans fil</vt:lpstr>
      <vt:lpstr>Des haut-parleurs</vt:lpstr>
      <vt:lpstr>Un clavier</vt:lpstr>
      <vt:lpstr>Une touche</vt:lpstr>
      <vt:lpstr>Un (ordinateur) portable</vt:lpstr>
      <vt:lpstr>Une imprimante</vt:lpstr>
      <vt:lpstr>Un disque dur</vt:lpstr>
      <vt:lpstr>Une carte-mère</vt:lpstr>
      <vt:lpstr>Un processeur ou microprocesseur</vt:lpstr>
      <vt:lpstr>Une mémoire RAM</vt:lpstr>
      <vt:lpstr>Une clé USB</vt:lpstr>
      <vt:lpstr>Un lecteur de disque</vt:lpstr>
      <vt:lpstr>Une carte graphique</vt:lpstr>
      <vt:lpstr>Une carte réseau</vt:lpstr>
      <vt:lpstr>Un bloc d'alimentation</vt:lpstr>
      <vt:lpstr>Un scanneur (numériseur)</vt:lpstr>
      <vt:lpstr>Une carte de son​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Les composants informatiques </dc:title>
  <dc:creator>Martin Frederick</dc:creator>
  <cp:lastModifiedBy>Martin Frederick</cp:lastModifiedBy>
  <cp:revision>26</cp:revision>
  <dcterms:created xsi:type="dcterms:W3CDTF">2017-10-10T04:03:46Z</dcterms:created>
  <dcterms:modified xsi:type="dcterms:W3CDTF">2017-10-10T05:47:58Z</dcterms:modified>
</cp:coreProperties>
</file>