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5" r:id="rId1"/>
  </p:sldMasterIdLst>
  <p:notesMasterIdLst>
    <p:notesMasterId r:id="rId7"/>
  </p:notesMasterIdLst>
  <p:handoutMasterIdLst>
    <p:handoutMasterId r:id="rId8"/>
  </p:handoutMasterIdLst>
  <p:sldIdLst>
    <p:sldId id="256" r:id="rId2"/>
    <p:sldId id="260" r:id="rId3"/>
    <p:sldId id="257" r:id="rId4"/>
    <p:sldId id="258" r:id="rId5"/>
    <p:sldId id="259" r:id="rId6"/>
  </p:sldIdLst>
  <p:sldSz cx="9906000" cy="6858000" type="A4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3E9"/>
    <a:srgbClr val="145AA8"/>
    <a:srgbClr val="0A1EB6"/>
    <a:srgbClr val="0243A2"/>
    <a:srgbClr val="01174F"/>
    <a:srgbClr val="712000"/>
    <a:srgbClr val="4C2E00"/>
    <a:srgbClr val="676767"/>
    <a:srgbClr val="A2C1FE"/>
    <a:srgbClr val="00B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Style moyen 4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E929F9F4-4A8F-4326-A1B4-22849713DDAB}" styleName="Style foncé 1 - Accentuation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6" autoAdjust="0"/>
    <p:restoredTop sz="91786" autoAdjust="0"/>
  </p:normalViewPr>
  <p:slideViewPr>
    <p:cSldViewPr>
      <p:cViewPr varScale="1">
        <p:scale>
          <a:sx n="98" d="100"/>
          <a:sy n="98" d="100"/>
        </p:scale>
        <p:origin x="1056" y="9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6" d="100"/>
        <a:sy n="56" d="100"/>
      </p:scale>
      <p:origin x="0" y="0"/>
    </p:cViewPr>
  </p:sorterViewPr>
  <p:notesViewPr>
    <p:cSldViewPr>
      <p:cViewPr varScale="1">
        <p:scale>
          <a:sx n="43" d="100"/>
          <a:sy n="43" d="100"/>
        </p:scale>
        <p:origin x="-147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7803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5675" y="687388"/>
            <a:ext cx="4946650" cy="34258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de texte du masque</a:t>
            </a:r>
          </a:p>
          <a:p>
            <a:pPr lvl="1"/>
            <a:r>
              <a:rPr lang="fr-FR" smtClean="0"/>
              <a:t>Second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5748996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Projet de croisières touristiques dans la Manche ouest avec visite des îles anglo-normandes, découverte du milieu marin et initiation à la voile.</a:t>
            </a:r>
          </a:p>
        </p:txBody>
      </p:sp>
      <p:sp>
        <p:nvSpPr>
          <p:cNvPr id="512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7388"/>
            <a:ext cx="4946650" cy="3425825"/>
          </a:xfrm>
          <a:ln cap="flat"/>
        </p:spPr>
      </p:sp>
    </p:spTree>
    <p:extLst>
      <p:ext uri="{BB962C8B-B14F-4D97-AF65-F5344CB8AC3E}">
        <p14:creationId xmlns:p14="http://schemas.microsoft.com/office/powerpoint/2010/main" val="5833397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955675" y="687388"/>
            <a:ext cx="4946650" cy="3425825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Nos voiliers sont de la toute dernière génération, parmi les plus rapides et les plus luxueux.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616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Présentation générale de notre offre en matiére de voyage, offre axée sur quelques thèmes porteurs.</a:t>
            </a:r>
          </a:p>
        </p:txBody>
      </p:sp>
      <p:sp>
        <p:nvSpPr>
          <p:cNvPr id="7171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7388"/>
            <a:ext cx="4946650" cy="3425825"/>
          </a:xfrm>
          <a:ln cap="flat"/>
        </p:spPr>
      </p:sp>
    </p:spTree>
    <p:extLst>
      <p:ext uri="{BB962C8B-B14F-4D97-AF65-F5344CB8AC3E}">
        <p14:creationId xmlns:p14="http://schemas.microsoft.com/office/powerpoint/2010/main" val="37476440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2" charset="2"/>
              <a:buChar char="l"/>
            </a:pPr>
            <a:r>
              <a:rPr lang="fr-FR" sz="1600"/>
              <a:t> Ces vols sont directs et intègrent le billet du retour.</a:t>
            </a:r>
          </a:p>
          <a:p>
            <a:pPr>
              <a:buFont typeface="Wingdings" pitchFamily="2" charset="2"/>
              <a:buChar char="l"/>
            </a:pPr>
            <a:r>
              <a:rPr lang="fr-FR" sz="1600"/>
              <a:t> Toute annulation doit être demandée par courrier avec un préavis de 30 jours avant la date du départ.</a:t>
            </a:r>
          </a:p>
        </p:txBody>
      </p:sp>
      <p:sp>
        <p:nvSpPr>
          <p:cNvPr id="92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7388"/>
            <a:ext cx="4946650" cy="3425825"/>
          </a:xfrm>
          <a:ln cap="flat"/>
        </p:spPr>
      </p:sp>
    </p:spTree>
    <p:extLst>
      <p:ext uri="{BB962C8B-B14F-4D97-AF65-F5344CB8AC3E}">
        <p14:creationId xmlns:p14="http://schemas.microsoft.com/office/powerpoint/2010/main" val="7493507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fr-FR"/>
              <a:t>Si vous le voulez bien !</a:t>
            </a:r>
          </a:p>
        </p:txBody>
      </p:sp>
      <p:sp>
        <p:nvSpPr>
          <p:cNvPr id="11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5675" y="687388"/>
            <a:ext cx="4946650" cy="3425825"/>
          </a:xfrm>
          <a:ln cap="flat"/>
        </p:spPr>
      </p:sp>
    </p:spTree>
    <p:extLst>
      <p:ext uri="{BB962C8B-B14F-4D97-AF65-F5344CB8AC3E}">
        <p14:creationId xmlns:p14="http://schemas.microsoft.com/office/powerpoint/2010/main" val="335616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2697" y="1300787"/>
            <a:ext cx="706060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2697" y="3886202"/>
            <a:ext cx="706060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2362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58" y="4289374"/>
            <a:ext cx="8421101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62605" y="698261"/>
            <a:ext cx="7980807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5108728"/>
            <a:ext cx="8421117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379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1"/>
            <a:ext cx="8421117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204821"/>
            <a:ext cx="8421117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6278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5047" y="872589"/>
            <a:ext cx="7558486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98024" y="3610032"/>
            <a:ext cx="7111243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372798"/>
            <a:ext cx="8421117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TextBox 10"/>
          <p:cNvSpPr txBox="1"/>
          <p:nvPr/>
        </p:nvSpPr>
        <p:spPr>
          <a:xfrm>
            <a:off x="799095" y="887859"/>
            <a:ext cx="592462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04308" y="3120015"/>
            <a:ext cx="59977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682517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2138723"/>
            <a:ext cx="8421117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3" y="4662335"/>
            <a:ext cx="8421117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2238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8421117" cy="1605094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42442" y="2367093"/>
            <a:ext cx="268041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42442" y="2943357"/>
            <a:ext cx="268041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17567" y="2367093"/>
            <a:ext cx="267436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608597" y="2943357"/>
            <a:ext cx="268397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5" y="2367093"/>
            <a:ext cx="268525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478305" y="2943357"/>
            <a:ext cx="2685254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148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742443" y="610772"/>
            <a:ext cx="8421117" cy="160392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742442" y="4204820"/>
            <a:ext cx="267833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742442" y="2367093"/>
            <a:ext cx="2678333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742442" y="4781082"/>
            <a:ext cx="2678333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9742" y="4204820"/>
            <a:ext cx="268273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608595" y="2367093"/>
            <a:ext cx="268397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608595" y="4781082"/>
            <a:ext cx="268397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478306" y="4204820"/>
            <a:ext cx="2681804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478305" y="2367093"/>
            <a:ext cx="268525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478203" y="4781080"/>
            <a:ext cx="2685356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451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2367095"/>
            <a:ext cx="8421117" cy="3424107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481380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609603"/>
            <a:ext cx="2074578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742443" y="609603"/>
            <a:ext cx="6222713" cy="518159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62235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re. Texte et image de la bibliothèq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1" y="4191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1066801" y="1790700"/>
            <a:ext cx="3810000" cy="41148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'image de la bibliothèque 3"/>
          <p:cNvSpPr>
            <a:spLocks noGrp="1"/>
          </p:cNvSpPr>
          <p:nvPr>
            <p:ph type="clipArt" sz="half" idx="2"/>
          </p:nvPr>
        </p:nvSpPr>
        <p:spPr>
          <a:xfrm>
            <a:off x="5029201" y="1790700"/>
            <a:ext cx="3810000" cy="4114800"/>
          </a:xfrm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2785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re et contenu sur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66801" y="419100"/>
            <a:ext cx="77724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66801" y="17907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66801" y="3924300"/>
            <a:ext cx="7772400" cy="19812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584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8420609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712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828565"/>
            <a:ext cx="8410799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2" y="3657459"/>
            <a:ext cx="8410799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431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742441" y="2367094"/>
            <a:ext cx="4148647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014912" y="2367094"/>
            <a:ext cx="4148138" cy="342410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6248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1392" y="2371018"/>
            <a:ext cx="3959698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742442" y="3051014"/>
            <a:ext cx="4148647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97094" y="2371018"/>
            <a:ext cx="396646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014913" y="3051014"/>
            <a:ext cx="4148139" cy="2740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90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4012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5584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2" y="609600"/>
            <a:ext cx="3197747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4125926" y="609602"/>
            <a:ext cx="5037632" cy="518159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42" y="2632852"/>
            <a:ext cx="3197748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612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2443" y="609600"/>
            <a:ext cx="4473753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21293" y="609601"/>
            <a:ext cx="3256339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2458" y="2632854"/>
            <a:ext cx="4473738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93092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1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906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42443" y="618519"/>
            <a:ext cx="8421116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2443" y="2367095"/>
            <a:ext cx="8421117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38974" y="588327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ADD1CA6-B444-43F5-927D-7F8D012978B5}" type="datetimeFigureOut">
              <a:rPr lang="fr-FR" smtClean="0"/>
              <a:pPr/>
              <a:t>jj/12/aa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42443" y="5883277"/>
            <a:ext cx="5421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2636" y="5883277"/>
            <a:ext cx="6209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A5A4707-A384-4245-A03F-5FA25FEF567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6881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  <p:sldLayoutId id="2147483820" r:id="rId15"/>
    <p:sldLayoutId id="2147483821" r:id="rId16"/>
    <p:sldLayoutId id="2147483822" r:id="rId17"/>
    <p:sldLayoutId id="2147483823" r:id="rId18"/>
    <p:sldLayoutId id="2147483824" r:id="rId1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50800" dist="25400" dir="4980000" algn="tl" rotWithShape="0">
              <a:srgbClr val="000000">
                <a:alpha val="36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>
            <a:outerShdw blurRad="47625" dist="12700" dir="2700000" algn="tl" rotWithShape="0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44" y="1790700"/>
            <a:ext cx="5286412" cy="4114800"/>
          </a:xfrm>
          <a:noFill/>
          <a:ln/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  <a:spcAft>
                <a:spcPts val="300"/>
              </a:spcAft>
              <a:buFont typeface="Wingdings" pitchFamily="2" charset="2"/>
              <a:buChar char=""/>
            </a:pPr>
            <a:r>
              <a:rPr lang="fr-FR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Croisière d'agrément </a:t>
            </a:r>
            <a:r>
              <a:rPr lang="fr-FR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en Manche </a:t>
            </a:r>
            <a:r>
              <a:rPr lang="fr-FR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Ouest</a:t>
            </a:r>
          </a:p>
          <a:p>
            <a:pPr>
              <a:spcBef>
                <a:spcPts val="600"/>
              </a:spcBef>
              <a:buFont typeface="Wingdings" pitchFamily="2" charset="2"/>
              <a:buChar char=""/>
            </a:pPr>
            <a:r>
              <a:rPr lang="fr-FR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Escales dans </a:t>
            </a:r>
            <a:r>
              <a:rPr lang="fr-FR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les </a:t>
            </a:r>
            <a:r>
              <a:rPr lang="fr-FR" sz="3200" i="1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îles Anglo-Normandes</a:t>
            </a:r>
            <a:endParaRPr lang="fr-FR" sz="3200" i="1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>
              <a:spcBef>
                <a:spcPts val="600"/>
              </a:spcBef>
              <a:buFont typeface="Wingdings" pitchFamily="2" charset="2"/>
              <a:buChar char=""/>
            </a:pPr>
            <a:r>
              <a:rPr lang="fr-FR" sz="3200" i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Découverte du milieu marin et de la navigation à la voile</a:t>
            </a:r>
          </a:p>
        </p:txBody>
      </p:sp>
      <p:pic>
        <p:nvPicPr>
          <p:cNvPr id="8" name="Picture 3" descr="C:\Users\jgreen\AppData\Local\Microsoft\Windows\Temporary Internet Files\Content.IE5\X6QMW5JL\MPj03997270000[1]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024570" y="1428736"/>
            <a:ext cx="3000396" cy="4498398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523976" y="214290"/>
            <a:ext cx="6763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54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Un petit tour en mer</a:t>
            </a:r>
            <a:endParaRPr lang="fr-FR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uiExpand="1" build="p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voiliers rapides</a:t>
            </a:r>
            <a:endParaRPr lang="fr-FR" dirty="0"/>
          </a:p>
        </p:txBody>
      </p:sp>
      <p:pic>
        <p:nvPicPr>
          <p:cNvPr id="4" name="Picture 2" descr="C:\Users\jgreen\AppData\Local\Microsoft\Windows\Temporary Internet Files\Content.IE5\LD3A62ER\MPj040094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7090" y="1700808"/>
            <a:ext cx="6431933" cy="4286280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7096140" y="1428736"/>
            <a:ext cx="235745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Admirez la ligne de nos nouveaux voiliers </a:t>
            </a:r>
            <a:r>
              <a:rPr lang="fr-FR" sz="28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</a:rPr>
              <a:t>!</a:t>
            </a:r>
            <a:endParaRPr lang="fr-FR" sz="2800" i="1" dirty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38554" y="5214950"/>
            <a:ext cx="3331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chemeClr val="accent3">
                    <a:lumMod val="20000"/>
                    <a:lumOff val="80000"/>
                  </a:schemeClr>
                </a:solidFill>
                <a:latin typeface="Eras Demi ITC" pitchFamily="34" charset="0"/>
              </a:rPr>
              <a:t>sensations garanties !</a:t>
            </a:r>
            <a:endParaRPr lang="fr-FR" b="1" dirty="0">
              <a:solidFill>
                <a:schemeClr val="accent3">
                  <a:lumMod val="20000"/>
                  <a:lumOff val="80000"/>
                </a:schemeClr>
              </a:solidFill>
              <a:latin typeface="Eras Demi ITC" pitchFamily="34" charset="0"/>
            </a:endParaRPr>
          </a:p>
        </p:txBody>
      </p:sp>
    </p:spTree>
  </p:cSld>
  <p:clrMapOvr>
    <a:masterClrMapping/>
  </p:clrMapOvr>
  <p:transition spd="med" advClick="0" advTm="10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fr-FR" dirty="0"/>
              <a:t>Un périple en Europe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sz="quarter" idx="13"/>
          </p:nvPr>
        </p:nvSpPr>
        <p:spPr>
          <a:ln/>
          <a:scene3d>
            <a:camera prst="orthographicFront"/>
            <a:lightRig rig="threePt" dir="t"/>
          </a:scene3d>
          <a:sp3d prstMaterial="dkEdge"/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01174F"/>
                </a:solidFill>
                <a:latin typeface="Aharoni" pitchFamily="2" charset="-79"/>
                <a:cs typeface="Aharoni" pitchFamily="2" charset="-79"/>
              </a:rPr>
              <a:t>Ouverture sur l'Europe de l'Est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 smtClean="0">
                <a:solidFill>
                  <a:schemeClr val="tx2"/>
                </a:solidFill>
              </a:rPr>
              <a:t>Baltique</a:t>
            </a:r>
            <a:endParaRPr lang="fr-FR" sz="21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 smtClean="0">
                <a:solidFill>
                  <a:schemeClr val="tx2"/>
                </a:solidFill>
              </a:rPr>
              <a:t>Hongrie</a:t>
            </a:r>
            <a:endParaRPr lang="fr-FR" sz="21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01174F"/>
                </a:solidFill>
                <a:latin typeface="Aharoni" pitchFamily="2" charset="-79"/>
                <a:cs typeface="Aharoni" pitchFamily="2" charset="-79"/>
              </a:rPr>
              <a:t>Le grand nord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 smtClean="0">
                <a:solidFill>
                  <a:schemeClr val="tx2"/>
                </a:solidFill>
              </a:rPr>
              <a:t>Norvège</a:t>
            </a:r>
            <a:endParaRPr lang="fr-FR" sz="21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 smtClean="0">
                <a:solidFill>
                  <a:schemeClr val="tx2"/>
                </a:solidFill>
              </a:rPr>
              <a:t>Suède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 smtClean="0">
                <a:solidFill>
                  <a:schemeClr val="tx2"/>
                </a:solidFill>
              </a:rPr>
              <a:t>Finlande</a:t>
            </a:r>
            <a:endParaRPr lang="fr-FR" sz="2100" dirty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</a:pPr>
            <a:r>
              <a:rPr lang="fr-FR" sz="2400" dirty="0">
                <a:solidFill>
                  <a:srgbClr val="01174F"/>
                </a:solidFill>
                <a:latin typeface="Aharoni" pitchFamily="2" charset="-79"/>
                <a:cs typeface="Aharoni" pitchFamily="2" charset="-79"/>
              </a:rPr>
              <a:t>Plus de soleil</a:t>
            </a: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 smtClean="0">
                <a:solidFill>
                  <a:schemeClr val="tx2"/>
                </a:solidFill>
              </a:rPr>
              <a:t>Espagne</a:t>
            </a:r>
            <a:endParaRPr lang="fr-FR" sz="21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 smtClean="0">
                <a:solidFill>
                  <a:schemeClr val="tx2"/>
                </a:solidFill>
              </a:rPr>
              <a:t>Italie</a:t>
            </a:r>
            <a:endParaRPr lang="fr-FR" sz="21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 smtClean="0">
                <a:solidFill>
                  <a:schemeClr val="tx2"/>
                </a:solidFill>
              </a:rPr>
              <a:t>Grèce</a:t>
            </a:r>
            <a:endParaRPr lang="fr-FR" sz="2100" dirty="0">
              <a:solidFill>
                <a:schemeClr val="tx2"/>
              </a:solidFill>
            </a:endParaRPr>
          </a:p>
          <a:p>
            <a:pPr lvl="1">
              <a:lnSpc>
                <a:spcPct val="90000"/>
              </a:lnSpc>
              <a:buClr>
                <a:schemeClr val="tx2"/>
              </a:buClr>
              <a:buFont typeface="Wingdings" pitchFamily="2" charset="2"/>
              <a:buChar char="Ø"/>
            </a:pPr>
            <a:r>
              <a:rPr lang="fr-FR" sz="2100" dirty="0" smtClean="0">
                <a:solidFill>
                  <a:schemeClr val="tx2"/>
                </a:solidFill>
              </a:rPr>
              <a:t>Turquie</a:t>
            </a:r>
            <a:endParaRPr lang="fr-FR" sz="2100" dirty="0">
              <a:solidFill>
                <a:schemeClr val="tx2"/>
              </a:solidFill>
            </a:endParaRPr>
          </a:p>
        </p:txBody>
      </p:sp>
      <p:pic>
        <p:nvPicPr>
          <p:cNvPr id="6149" name="Picture 5" descr="C:\Users\jgreen\AppData\Local\Microsoft\Windows\Temporary Internet Files\Content.IE5\LQECR80U\MPj0431316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10124" y="1857364"/>
            <a:ext cx="4214842" cy="4214842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45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61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0"/>
                            </p:stCondLst>
                            <p:childTnLst>
                              <p:par>
                                <p:cTn id="49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61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0"/>
                            </p:stCondLst>
                            <p:childTnLst>
                              <p:par>
                                <p:cTn id="53" presetID="6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61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0"/>
                            </p:stCondLst>
                            <p:childTnLst>
                              <p:par>
                                <p:cTn id="57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9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0" dur="2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1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C:\Users\jgreen\AppData\Local\Microsoft\Windows\Temporary Internet Files\Content.IE5\X6QMW5JL\MPj0410081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8" y="1357298"/>
            <a:ext cx="7715304" cy="4643471"/>
          </a:xfrm>
          <a:prstGeom prst="rect">
            <a:avLst/>
          </a:prstGeom>
          <a:noFill/>
        </p:spPr>
      </p:pic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1" y="266700"/>
            <a:ext cx="7772400" cy="1143000"/>
          </a:xfrm>
          <a:noFill/>
          <a:ln/>
        </p:spPr>
        <p:txBody>
          <a:bodyPr/>
          <a:lstStyle/>
          <a:p>
            <a:r>
              <a:rPr lang="fr-FR" dirty="0"/>
              <a:t>Quelques destinations</a:t>
            </a:r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sz="half" idx="1"/>
          </p:nvPr>
        </p:nvGraphicFramePr>
        <p:xfrm>
          <a:off x="1095348" y="1357298"/>
          <a:ext cx="7715304" cy="857256"/>
        </p:xfrm>
        <a:graphic>
          <a:graphicData uri="http://schemas.openxmlformats.org/drawingml/2006/table">
            <a:tbl>
              <a:tblPr firstRow="1" bandRow="1">
                <a:tableStyleId>{E929F9F4-4A8F-4326-A1B4-22849713DDAB}</a:tableStyleId>
              </a:tblPr>
              <a:tblGrid>
                <a:gridCol w="19288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2882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294"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PRAGUE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OSLO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ATHENES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/>
                        <a:t>MADRID</a:t>
                      </a:r>
                      <a:endParaRPr lang="fr-FR" sz="120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6962"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 smtClean="0"/>
                        <a:t>800 €</a:t>
                      </a:r>
                      <a:endParaRPr lang="fr-FR" sz="105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 smtClean="0"/>
                        <a:t>950 €</a:t>
                      </a:r>
                      <a:endParaRPr lang="fr-FR" sz="105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 smtClean="0"/>
                        <a:t>785 €</a:t>
                      </a:r>
                      <a:endParaRPr lang="fr-FR" sz="105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180340" marR="179705" algn="ctr" hangingPunct="0">
                        <a:spcAft>
                          <a:spcPts val="600"/>
                        </a:spcAft>
                      </a:pPr>
                      <a:r>
                        <a:rPr lang="fr-FR" sz="2400" dirty="0" smtClean="0"/>
                        <a:t>650 €</a:t>
                      </a:r>
                      <a:endParaRPr lang="fr-FR" sz="1050" dirty="0">
                        <a:solidFill>
                          <a:srgbClr val="000000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19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1738290" y="4286256"/>
            <a:ext cx="7010400" cy="1562100"/>
          </a:xfrm>
          <a:noFill/>
          <a:ln/>
        </p:spPr>
        <p:txBody>
          <a:bodyPr>
            <a:normAutofit lnSpcReduction="10000"/>
          </a:bodyPr>
          <a:lstStyle/>
          <a:p>
            <a:r>
              <a:rPr lang="fr-FR" sz="2400" dirty="0">
                <a:solidFill>
                  <a:srgbClr val="01174F"/>
                </a:solidFill>
              </a:rPr>
              <a:t>Prix des vols au départ de paris</a:t>
            </a:r>
          </a:p>
          <a:p>
            <a:r>
              <a:rPr lang="fr-FR" sz="2400" dirty="0" smtClean="0">
                <a:solidFill>
                  <a:srgbClr val="01174F"/>
                </a:solidFill>
              </a:rPr>
              <a:t>Promotions valable </a:t>
            </a:r>
            <a:r>
              <a:rPr lang="fr-FR" sz="2400" dirty="0">
                <a:solidFill>
                  <a:srgbClr val="01174F"/>
                </a:solidFill>
              </a:rPr>
              <a:t>de septembre à juin</a:t>
            </a:r>
          </a:p>
          <a:p>
            <a:r>
              <a:rPr lang="fr-FR" sz="2400" dirty="0">
                <a:solidFill>
                  <a:srgbClr val="01174F"/>
                </a:solidFill>
              </a:rPr>
              <a:t>Réservation </a:t>
            </a:r>
            <a:r>
              <a:rPr lang="fr-FR" sz="2400" dirty="0" smtClean="0">
                <a:solidFill>
                  <a:srgbClr val="01174F"/>
                </a:solidFill>
              </a:rPr>
              <a:t>recommandée</a:t>
            </a:r>
            <a:endParaRPr lang="fr-FR" sz="2400" dirty="0">
              <a:solidFill>
                <a:srgbClr val="01174F"/>
              </a:solidFill>
            </a:endParaRPr>
          </a:p>
        </p:txBody>
      </p:sp>
      <p:pic>
        <p:nvPicPr>
          <p:cNvPr id="7" name="Picture 14" descr="C:\Users\jgreen\AppData\Local\Microsoft\Windows\Temporary Internet Files\Content.IE5\X6QMW5JL\MCj04316200000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6654" y="5143500"/>
            <a:ext cx="1714500" cy="1714500"/>
          </a:xfrm>
          <a:prstGeom prst="rect">
            <a:avLst/>
          </a:prstGeom>
          <a:noFill/>
        </p:spPr>
      </p:pic>
    </p:spTree>
  </p:cSld>
  <p:clrMapOvr>
    <a:masterClrMapping/>
  </p:clrMapOvr>
  <p:transition spd="med" advClick="0"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500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500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500"/>
                                        <p:tgtEl>
                                          <p:spTgt spid="819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7000"/>
                            </p:stCondLst>
                            <p:childTnLst>
                              <p:par>
                                <p:cTn id="4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500"/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75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500"/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2250"/>
                            </p:stCondLst>
                            <p:childTnLst>
                              <p:par>
                                <p:cTn id="5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500"/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8000"/>
                            </p:stCondLst>
                            <p:childTnLst>
                              <p:par>
                                <p:cTn id="5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6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3" name="Picture 13" descr="C:\Users\jgreen\AppData\Local\Microsoft\Windows\Temporary Internet Files\Content.IE5\0IDC9ZVW\MPj0201347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9662" y="1357298"/>
            <a:ext cx="6929486" cy="458501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38422" y="4643446"/>
            <a:ext cx="44550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fr-FR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Et bon vent !</a:t>
            </a:r>
            <a:endParaRPr lang="fr-FR" sz="5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16313" y="1597444"/>
            <a:ext cx="2916184" cy="923330"/>
          </a:xfrm>
          <a:prstGeom prst="rect">
            <a:avLst/>
          </a:prstGeom>
          <a:noFill/>
          <a:effectLst>
            <a:glow rad="127000">
              <a:schemeClr val="tx2">
                <a:lumMod val="20000"/>
                <a:lumOff val="80000"/>
              </a:schemeClr>
            </a:glow>
            <a:outerShdw blurRad="152400" dist="317500" dir="5400000" sx="86000" sy="86000" rotWithShape="0">
              <a:schemeClr val="tx2">
                <a:lumMod val="20000"/>
                <a:lumOff val="80000"/>
                <a:alpha val="92000"/>
              </a:schemeClr>
            </a:outerShdw>
            <a:reflection blurRad="6350" stA="50000" endA="300" endPos="55500" dist="50800" dir="5400000" sy="-100000" algn="bl" rotWithShape="0"/>
          </a:effectLst>
          <a:scene3d>
            <a:camera prst="orthographicFront">
              <a:rot lat="0" lon="300002" rev="0"/>
            </a:camera>
            <a:lightRig rig="threePt" dir="t"/>
          </a:scene3d>
          <a:sp3d>
            <a:bevelB prst="slop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dirty="0" smtClean="0"/>
              <a:t>À </a:t>
            </a:r>
            <a:r>
              <a:rPr lang="fr-FR" sz="5400" dirty="0"/>
              <a:t>bientôt</a:t>
            </a:r>
            <a:endParaRPr lang="fr-FR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4B4B4B"/>
      </a:dk2>
      <a:lt2>
        <a:srgbClr val="B5B5B5"/>
      </a:lt2>
      <a:accent1>
        <a:srgbClr val="9AC43E"/>
      </a:accent1>
      <a:accent2>
        <a:srgbClr val="44BA98"/>
      </a:accent2>
      <a:accent3>
        <a:srgbClr val="43A9D9"/>
      </a:accent3>
      <a:accent4>
        <a:srgbClr val="6274D8"/>
      </a:accent4>
      <a:accent5>
        <a:srgbClr val="AB54D7"/>
      </a:accent5>
      <a:accent6>
        <a:srgbClr val="D15B37"/>
      </a:accent6>
      <a:hlink>
        <a:srgbClr val="BFE962"/>
      </a:hlink>
      <a:folHlink>
        <a:srgbClr val="C0D591"/>
      </a:folHlink>
    </a:clrScheme>
    <a:fontScheme name="Ronds dans l’eau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892FADA9-420D-4323-A7A4-C1060166525B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TC104033925[[fn=Ronds dans l’eau]]</Template>
  <TotalTime>671</TotalTime>
  <Pages>4</Pages>
  <Words>197</Words>
  <Application>Microsoft Office PowerPoint</Application>
  <PresentationFormat>Format A4 (210 x 297 mm)</PresentationFormat>
  <Paragraphs>41</Paragraphs>
  <Slides>5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Aharoni</vt:lpstr>
      <vt:lpstr>Arial</vt:lpstr>
      <vt:lpstr>Calibri</vt:lpstr>
      <vt:lpstr>Eras Demi ITC</vt:lpstr>
      <vt:lpstr>Times New Roman</vt:lpstr>
      <vt:lpstr>Tw Cen MT</vt:lpstr>
      <vt:lpstr>Wingdings</vt:lpstr>
      <vt:lpstr>Ronds dans l’eau</vt:lpstr>
      <vt:lpstr> </vt:lpstr>
      <vt:lpstr>Des voiliers rapides</vt:lpstr>
      <vt:lpstr>Un périple en Europe</vt:lpstr>
      <vt:lpstr>Quelques destinations</vt:lpstr>
      <vt:lpstr>Présentation PowerPoint</vt:lpstr>
    </vt:vector>
  </TitlesOfParts>
  <Company>IOS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Exemple de présentation : un petit tour en mer</dc:title>
  <dc:subject>Présentation des prestations d'une agence de voyage</dc:subject>
  <dc:creator>IOS</dc:creator>
  <cp:keywords>voyage</cp:keywords>
  <dc:description>Présentation du cours Powerpoint 2016_x000d_
- paragraphes de texte_x000d_
- insertion d'images_x000d_
- insertion de tableau_x000d_
- transitions et compilations</dc:description>
  <cp:lastModifiedBy>joel Green</cp:lastModifiedBy>
  <cp:revision>52</cp:revision>
  <cp:lastPrinted>1601-01-01T00:00:00Z</cp:lastPrinted>
  <dcterms:created xsi:type="dcterms:W3CDTF">1995-03-31T15:11:44Z</dcterms:created>
  <dcterms:modified xsi:type="dcterms:W3CDTF">2015-12-22T08:53:03Z</dcterms:modified>
  <cp:category>Exercices Powerpoint 2016</cp:category>
</cp:coreProperties>
</file>