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78" r:id="rId1"/>
  </p:sldMasterIdLst>
  <p:handoutMasterIdLst>
    <p:handoutMasterId r:id="rId32"/>
  </p:handoutMasterIdLst>
  <p:sldIdLst>
    <p:sldId id="256" r:id="rId2"/>
    <p:sldId id="259" r:id="rId3"/>
    <p:sldId id="257" r:id="rId4"/>
    <p:sldId id="258" r:id="rId5"/>
    <p:sldId id="260" r:id="rId6"/>
    <p:sldId id="273" r:id="rId7"/>
    <p:sldId id="261" r:id="rId8"/>
    <p:sldId id="278" r:id="rId9"/>
    <p:sldId id="281" r:id="rId10"/>
    <p:sldId id="279" r:id="rId11"/>
    <p:sldId id="280" r:id="rId12"/>
    <p:sldId id="282" r:id="rId13"/>
    <p:sldId id="283" r:id="rId14"/>
    <p:sldId id="284" r:id="rId15"/>
    <p:sldId id="288" r:id="rId16"/>
    <p:sldId id="285" r:id="rId17"/>
    <p:sldId id="286" r:id="rId18"/>
    <p:sldId id="287" r:id="rId19"/>
    <p:sldId id="277" r:id="rId20"/>
    <p:sldId id="270" r:id="rId21"/>
    <p:sldId id="265" r:id="rId22"/>
    <p:sldId id="264" r:id="rId23"/>
    <p:sldId id="290" r:id="rId24"/>
    <p:sldId id="291" r:id="rId25"/>
    <p:sldId id="289" r:id="rId26"/>
    <p:sldId id="262" r:id="rId27"/>
    <p:sldId id="276" r:id="rId28"/>
    <p:sldId id="271" r:id="rId29"/>
    <p:sldId id="263" r:id="rId30"/>
    <p:sldId id="292"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2362" autoAdjust="0"/>
  </p:normalViewPr>
  <p:slideViewPr>
    <p:cSldViewPr snapToGrid="0">
      <p:cViewPr varScale="1">
        <p:scale>
          <a:sx n="105" d="100"/>
          <a:sy n="105" d="100"/>
        </p:scale>
        <p:origin x="54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39D7A4-2195-40AE-B5FC-7BB00872846F}" type="datetimeFigureOut">
              <a:rPr lang="en-CA" smtClean="0"/>
              <a:t>2020-03-06</a:t>
            </a:fld>
            <a:endParaRPr lang="en-CA"/>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2E15BD-368A-44C9-A173-70598A727B70}" type="slidenum">
              <a:rPr lang="en-CA" smtClean="0"/>
              <a:t>‹N°›</a:t>
            </a:fld>
            <a:endParaRPr lang="en-CA"/>
          </a:p>
        </p:txBody>
      </p:sp>
    </p:spTree>
    <p:extLst>
      <p:ext uri="{BB962C8B-B14F-4D97-AF65-F5344CB8AC3E}">
        <p14:creationId xmlns:p14="http://schemas.microsoft.com/office/powerpoint/2010/main" val="3570936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3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1067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25862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81103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29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572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3/6/2020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84764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3/6/2020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756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FigureOut">
              <a:rPr lang="en-US" smtClean="0"/>
              <a:t>3/6/2020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61726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6E2C9B-5FA2-460D-9BE7-B0812FC2A6FF}" type="datetimeFigureOut">
              <a:rPr lang="en-US" smtClean="0"/>
              <a:t>3/6/2020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1720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0680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3/6/2020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09908"/>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buzzwebzine.fr/acteur-musique-pub-boss-bottled-infinite-2019-surf/"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xploitation.visionmondiale.ca/expo-photo.php"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eightymatters.ca/2012/06/think-class-action-lawsuit-will-stop.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ucas-petichou.blogspot.com/"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lajungladelapublicidad.blogspot.com/2012/04/axe-anarchy-unleash-chaos.html"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hyperlink" Target="https://shareyourfreebies.com/oreo-red-velvet-rope-sweepstakes-20250-win-free-oreo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usiness.lesechos.fr/directions-ressources-humaines/ressources-humaines/recrutement/disneyland-paris-reinvente-sa-marque-employeur-60196.php"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philitt.fr/2015/03/02/1981-quand-le-parti-communiste-voulait-stopper-limmigr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news.foodfacts.info/2009/06/new-salads-from-mcdonald-canada.html" TargetMode="External"/><Relationship Id="rId7" Type="http://schemas.openxmlformats.org/officeDocument/2006/relationships/hyperlink" Target="http://www.youtube.com/watch?v=5qOjkDEHiog" TargetMode="External"/><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s://9500157940johnwilkes.wordpress.com/2011/02/23/best-ad-ever/"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We_Can_Do_It!" TargetMode="Externa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33999" y="4550229"/>
            <a:ext cx="10909073" cy="1057655"/>
          </a:xfrm>
        </p:spPr>
        <p:txBody>
          <a:bodyPr>
            <a:normAutofit/>
          </a:bodyPr>
          <a:lstStyle/>
          <a:p>
            <a:r>
              <a:rPr lang="en-CA" sz="6000"/>
              <a:t>FR10F - La publicité</a:t>
            </a:r>
          </a:p>
        </p:txBody>
      </p:sp>
      <p:sp>
        <p:nvSpPr>
          <p:cNvPr id="3" name="Sous-titre 2"/>
          <p:cNvSpPr>
            <a:spLocks noGrp="1"/>
          </p:cNvSpPr>
          <p:nvPr>
            <p:ph type="subTitle" idx="1"/>
          </p:nvPr>
        </p:nvSpPr>
        <p:spPr>
          <a:xfrm>
            <a:off x="633999" y="5727515"/>
            <a:ext cx="10925101" cy="515477"/>
          </a:xfrm>
        </p:spPr>
        <p:txBody>
          <a:bodyPr>
            <a:normAutofit/>
          </a:bodyPr>
          <a:lstStyle/>
          <a:p>
            <a:r>
              <a:rPr lang="en-CA" sz="2000">
                <a:solidFill>
                  <a:schemeClr val="tx1">
                    <a:lumMod val="85000"/>
                    <a:lumOff val="15000"/>
                  </a:schemeClr>
                </a:solidFill>
              </a:rPr>
              <a:t>Voir derrière l’image</a:t>
            </a:r>
          </a:p>
        </p:txBody>
      </p:sp>
      <p:pic>
        <p:nvPicPr>
          <p:cNvPr id="5" name="Image 4" descr="Publicité — Wikipé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95" y="640080"/>
            <a:ext cx="2677709" cy="3602736"/>
          </a:xfrm>
          <a:prstGeom prst="rect">
            <a:avLst/>
          </a:prstGeom>
        </p:spPr>
      </p:pic>
      <p:pic>
        <p:nvPicPr>
          <p:cNvPr id="4" name="Image 3" descr="histoire de la Publicité - Love Communication : Cours BTS Gratu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872" y="1542855"/>
            <a:ext cx="3312785" cy="179718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289" y="1004528"/>
            <a:ext cx="3312784" cy="2873840"/>
          </a:xfrm>
          <a:prstGeom prst="rect">
            <a:avLst/>
          </a:prstGeom>
        </p:spPr>
      </p:pic>
    </p:spTree>
    <p:extLst>
      <p:ext uri="{BB962C8B-B14F-4D97-AF65-F5344CB8AC3E}">
        <p14:creationId xmlns:p14="http://schemas.microsoft.com/office/powerpoint/2010/main" val="123108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F3678-0167-4946-8808-68275718F232}"/>
              </a:ext>
            </a:extLst>
          </p:cNvPr>
          <p:cNvSpPr>
            <a:spLocks noGrp="1"/>
          </p:cNvSpPr>
          <p:nvPr>
            <p:ph type="title"/>
          </p:nvPr>
        </p:nvSpPr>
        <p:spPr/>
        <p:txBody>
          <a:bodyPr>
            <a:noAutofit/>
          </a:bodyPr>
          <a:lstStyle/>
          <a:p>
            <a:r>
              <a:rPr lang="fr-FR" sz="3200" b="1" dirty="0"/>
              <a:t>L’utilisation d’un porte-parole :</a:t>
            </a:r>
            <a:r>
              <a:rPr lang="fr-FR" sz="3200" dirty="0"/>
              <a:t> Que ce soit grâce à sa popularité ou à sa crédibilité, le porte-parole encourage les consommateurs à faire comme lui et à acheter le produit.</a:t>
            </a:r>
            <a:endParaRPr lang="fr-CA" sz="3200" dirty="0"/>
          </a:p>
        </p:txBody>
      </p:sp>
      <p:pic>
        <p:nvPicPr>
          <p:cNvPr id="5" name="Image 4" descr="Une image contenant homme, assis, lotion, table&#10;&#10;Description générée automatiquement">
            <a:extLst>
              <a:ext uri="{FF2B5EF4-FFF2-40B4-BE49-F238E27FC236}">
                <a16:creationId xmlns:a16="http://schemas.microsoft.com/office/drawing/2014/main" id="{9A01BAE5-603E-41B1-B2A0-93C24B6110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41408" y="1913467"/>
            <a:ext cx="7709183" cy="4402667"/>
          </a:xfrm>
          <a:prstGeom prst="rect">
            <a:avLst/>
          </a:prstGeom>
        </p:spPr>
      </p:pic>
    </p:spTree>
    <p:extLst>
      <p:ext uri="{BB962C8B-B14F-4D97-AF65-F5344CB8AC3E}">
        <p14:creationId xmlns:p14="http://schemas.microsoft.com/office/powerpoint/2010/main" val="101773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18F6C-86BD-4CAD-BF5F-31C472794A75}"/>
              </a:ext>
            </a:extLst>
          </p:cNvPr>
          <p:cNvSpPr>
            <a:spLocks noGrp="1"/>
          </p:cNvSpPr>
          <p:nvPr>
            <p:ph type="title"/>
          </p:nvPr>
        </p:nvSpPr>
        <p:spPr>
          <a:xfrm>
            <a:off x="1097280" y="286603"/>
            <a:ext cx="10058400" cy="1450757"/>
          </a:xfrm>
        </p:spPr>
        <p:txBody>
          <a:bodyPr>
            <a:noAutofit/>
          </a:bodyPr>
          <a:lstStyle/>
          <a:p>
            <a:r>
              <a:rPr lang="fr-FR" sz="2400" b="1"/>
              <a:t>L’appel des émotions</a:t>
            </a:r>
            <a:r>
              <a:rPr lang="fr-FR" sz="2400"/>
              <a:t> </a:t>
            </a:r>
            <a:r>
              <a:rPr lang="fr-FR" sz="2400" b="1"/>
              <a:t>:</a:t>
            </a:r>
            <a:r>
              <a:rPr lang="fr-FR" sz="2400"/>
              <a:t> Pas toujours en lien avec le produit annoncé, les publicités présentent des mises en scène qui dégoûtent, qui font rire ou pleurer. Faire réagir le consommateur en touchant ses émotions permet d’augmenter son intérêt pour l’annonce et de s’assurer qu’il se souviendra du produit.</a:t>
            </a:r>
            <a:endParaRPr lang="fr-CA" sz="2400" dirty="0"/>
          </a:p>
        </p:txBody>
      </p:sp>
      <p:pic>
        <p:nvPicPr>
          <p:cNvPr id="10" name="Image 9" descr="Une image contenant chemise&#10;&#10;Description générée automatiquement">
            <a:extLst>
              <a:ext uri="{FF2B5EF4-FFF2-40B4-BE49-F238E27FC236}">
                <a16:creationId xmlns:a16="http://schemas.microsoft.com/office/drawing/2014/main" id="{17DB5B70-E512-4F5B-BBD3-0980F91D38C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0418" y="2237363"/>
            <a:ext cx="11731163" cy="3618688"/>
          </a:xfrm>
          <a:prstGeom prst="rect">
            <a:avLst/>
          </a:prstGeom>
        </p:spPr>
      </p:pic>
    </p:spTree>
    <p:extLst>
      <p:ext uri="{BB962C8B-B14F-4D97-AF65-F5344CB8AC3E}">
        <p14:creationId xmlns:p14="http://schemas.microsoft.com/office/powerpoint/2010/main" val="235770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8ED9F-F347-42F7-9598-8297436A0356}"/>
              </a:ext>
            </a:extLst>
          </p:cNvPr>
          <p:cNvSpPr>
            <a:spLocks noGrp="1"/>
          </p:cNvSpPr>
          <p:nvPr>
            <p:ph type="title"/>
          </p:nvPr>
        </p:nvSpPr>
        <p:spPr/>
        <p:txBody>
          <a:bodyPr>
            <a:noAutofit/>
          </a:bodyPr>
          <a:lstStyle/>
          <a:p>
            <a:r>
              <a:rPr lang="fr-FR" sz="3000" b="1" dirty="0"/>
              <a:t>Le culte de l’idéal : </a:t>
            </a:r>
            <a:r>
              <a:rPr lang="fr-FR" sz="3000" dirty="0"/>
              <a:t>Les publicités présentent souvent un « monde idéal » où les personnes ont un corps parfait, une vie équilibrée, une famille unie, etc. Le consommateur peut ainsi croire que ce qui lui est présenté représente la réalité. </a:t>
            </a:r>
            <a:endParaRPr lang="fr-CA" sz="3000" dirty="0"/>
          </a:p>
        </p:txBody>
      </p:sp>
      <p:pic>
        <p:nvPicPr>
          <p:cNvPr id="5" name="Image 4" descr="Une image contenant personne, table, intérieur, bâtiment&#10;&#10;Description générée automatiquement">
            <a:extLst>
              <a:ext uri="{FF2B5EF4-FFF2-40B4-BE49-F238E27FC236}">
                <a16:creationId xmlns:a16="http://schemas.microsoft.com/office/drawing/2014/main" id="{A0185959-CA60-40C4-8418-BD4F8C0576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27593" y="1907204"/>
            <a:ext cx="6397773" cy="4173167"/>
          </a:xfrm>
          <a:prstGeom prst="rect">
            <a:avLst/>
          </a:prstGeom>
        </p:spPr>
      </p:pic>
    </p:spTree>
    <p:extLst>
      <p:ext uri="{BB962C8B-B14F-4D97-AF65-F5344CB8AC3E}">
        <p14:creationId xmlns:p14="http://schemas.microsoft.com/office/powerpoint/2010/main" val="325651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ADB3D-9B63-4AAD-9467-4393B3998084}"/>
              </a:ext>
            </a:extLst>
          </p:cNvPr>
          <p:cNvSpPr>
            <a:spLocks noGrp="1"/>
          </p:cNvSpPr>
          <p:nvPr>
            <p:ph type="title"/>
          </p:nvPr>
        </p:nvSpPr>
        <p:spPr/>
        <p:txBody>
          <a:bodyPr>
            <a:noAutofit/>
          </a:bodyPr>
          <a:lstStyle/>
          <a:p>
            <a:r>
              <a:rPr lang="fr-FR" sz="2700" b="1" dirty="0"/>
              <a:t>L’attrait de la popularité : </a:t>
            </a:r>
            <a:r>
              <a:rPr lang="fr-FR" sz="2700" dirty="0"/>
              <a:t>Les publicités peuvent convaincre les consommateurs que le produit est synonyme de popularité. En achetant le produit annoncé, le consommateur fera ainsi l’envie de son entourage, aura plus d’amis et sera accepté dans les groupes les plus distingués. </a:t>
            </a:r>
            <a:endParaRPr lang="fr-CA" sz="2700" dirty="0"/>
          </a:p>
        </p:txBody>
      </p:sp>
      <p:pic>
        <p:nvPicPr>
          <p:cNvPr id="5" name="Image 4" descr="Une image contenant bouteille, debout, homme, avant&#10;&#10;Description générée automatiquement">
            <a:extLst>
              <a:ext uri="{FF2B5EF4-FFF2-40B4-BE49-F238E27FC236}">
                <a16:creationId xmlns:a16="http://schemas.microsoft.com/office/drawing/2014/main" id="{5089B265-9012-4F60-8754-73020D19FF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9634" y="1867711"/>
            <a:ext cx="6113768" cy="4319081"/>
          </a:xfrm>
          <a:prstGeom prst="rect">
            <a:avLst/>
          </a:prstGeom>
        </p:spPr>
      </p:pic>
      <p:pic>
        <p:nvPicPr>
          <p:cNvPr id="7" name="Image 6" descr="Une image contenant voiture, extérieur, bâtiment, route&#10;&#10;Description générée automatiquement">
            <a:extLst>
              <a:ext uri="{FF2B5EF4-FFF2-40B4-BE49-F238E27FC236}">
                <a16:creationId xmlns:a16="http://schemas.microsoft.com/office/drawing/2014/main" id="{4474BA0C-D02C-4E21-BF50-1B6BB700935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76339" y="1974715"/>
            <a:ext cx="5676027" cy="4010710"/>
          </a:xfrm>
          <a:prstGeom prst="rect">
            <a:avLst/>
          </a:prstGeom>
        </p:spPr>
      </p:pic>
    </p:spTree>
    <p:extLst>
      <p:ext uri="{BB962C8B-B14F-4D97-AF65-F5344CB8AC3E}">
        <p14:creationId xmlns:p14="http://schemas.microsoft.com/office/powerpoint/2010/main" val="36140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BB2A0-32D3-4680-A4F7-B81AB33933FA}"/>
              </a:ext>
            </a:extLst>
          </p:cNvPr>
          <p:cNvSpPr>
            <a:spLocks noGrp="1"/>
          </p:cNvSpPr>
          <p:nvPr>
            <p:ph type="title"/>
          </p:nvPr>
        </p:nvSpPr>
        <p:spPr/>
        <p:txBody>
          <a:bodyPr>
            <a:noAutofit/>
          </a:bodyPr>
          <a:lstStyle/>
          <a:p>
            <a:r>
              <a:rPr lang="fr-FR" sz="3600" b="1" dirty="0"/>
              <a:t>La comparaison avec la concurrence : </a:t>
            </a:r>
            <a:r>
              <a:rPr lang="fr-FR" sz="3600" dirty="0"/>
              <a:t>En le comparant avec la marque concurrente la plus populaire, le publicitaire présente les avantages de son produit.</a:t>
            </a:r>
            <a:endParaRPr lang="fr-CA" sz="3600" dirty="0"/>
          </a:p>
        </p:txBody>
      </p:sp>
      <p:pic>
        <p:nvPicPr>
          <p:cNvPr id="5" name="Image 4" descr="Une image contenant table, alimentation, assis, vert&#10;&#10;Description générée automatiquement">
            <a:extLst>
              <a:ext uri="{FF2B5EF4-FFF2-40B4-BE49-F238E27FC236}">
                <a16:creationId xmlns:a16="http://schemas.microsoft.com/office/drawing/2014/main" id="{361DF23E-C78E-4618-90CB-DD79AC35B2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30649" y="1882707"/>
            <a:ext cx="8130702" cy="4239580"/>
          </a:xfrm>
          <a:prstGeom prst="rect">
            <a:avLst/>
          </a:prstGeom>
        </p:spPr>
      </p:pic>
    </p:spTree>
    <p:extLst>
      <p:ext uri="{BB962C8B-B14F-4D97-AF65-F5344CB8AC3E}">
        <p14:creationId xmlns:p14="http://schemas.microsoft.com/office/powerpoint/2010/main" val="353076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230B4-5A09-4391-AB6B-BA6CA1C9D592}"/>
              </a:ext>
            </a:extLst>
          </p:cNvPr>
          <p:cNvSpPr>
            <a:spLocks noGrp="1"/>
          </p:cNvSpPr>
          <p:nvPr>
            <p:ph type="title"/>
          </p:nvPr>
        </p:nvSpPr>
        <p:spPr/>
        <p:txBody>
          <a:bodyPr>
            <a:noAutofit/>
          </a:bodyPr>
          <a:lstStyle/>
          <a:p>
            <a:r>
              <a:rPr lang="fr-FR" sz="3200" b="1" dirty="0"/>
              <a:t>Les témoignages : </a:t>
            </a:r>
            <a:r>
              <a:rPr lang="fr-FR" sz="3200" dirty="0"/>
              <a:t>Qu’ils soient comédiens ou non, les gens dans les publicités sont toujours heureux de révéler à quel point ils sont satisfaits du produit acheté. Le consommateur croira ainsi qu’il a toutes les chances d’être satisfait lui aussi.</a:t>
            </a:r>
            <a:endParaRPr lang="fr-CA" sz="3200" dirty="0"/>
          </a:p>
        </p:txBody>
      </p:sp>
      <p:pic>
        <p:nvPicPr>
          <p:cNvPr id="4" name="Image 3" descr="Une image contenant capture d’écran&#10;&#10;Description générée automatiquement">
            <a:extLst>
              <a:ext uri="{FF2B5EF4-FFF2-40B4-BE49-F238E27FC236}">
                <a16:creationId xmlns:a16="http://schemas.microsoft.com/office/drawing/2014/main" id="{1CCA290A-E914-4280-AAD5-3DD6E69BEB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90773" y="1919541"/>
            <a:ext cx="9010454" cy="4045234"/>
          </a:xfrm>
          <a:prstGeom prst="rect">
            <a:avLst/>
          </a:prstGeom>
        </p:spPr>
      </p:pic>
    </p:spTree>
    <p:extLst>
      <p:ext uri="{BB962C8B-B14F-4D97-AF65-F5344CB8AC3E}">
        <p14:creationId xmlns:p14="http://schemas.microsoft.com/office/powerpoint/2010/main" val="135582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F2D4B-AA83-43F5-BE64-87C3B3679EFE}"/>
              </a:ext>
            </a:extLst>
          </p:cNvPr>
          <p:cNvSpPr>
            <a:spLocks noGrp="1"/>
          </p:cNvSpPr>
          <p:nvPr>
            <p:ph type="title"/>
          </p:nvPr>
        </p:nvSpPr>
        <p:spPr/>
        <p:txBody>
          <a:bodyPr>
            <a:noAutofit/>
          </a:bodyPr>
          <a:lstStyle/>
          <a:p>
            <a:r>
              <a:rPr lang="fr-FR" sz="2800" b="1" dirty="0"/>
              <a:t>Les faits et statistiques : </a:t>
            </a:r>
            <a:r>
              <a:rPr lang="fr-FR" sz="2800" dirty="0"/>
              <a:t>En présentant les caractéristiques du produit, la façon dont il est conçu, le lieu de sa fabrication ainsi que des statistiques intéressantes, le publicitaire peut convaincre le consommateur que son produit a tout ce qu’il faut pour lui plaire.</a:t>
            </a:r>
            <a:endParaRPr lang="fr-CA" sz="2800" dirty="0"/>
          </a:p>
        </p:txBody>
      </p:sp>
      <p:pic>
        <p:nvPicPr>
          <p:cNvPr id="9" name="Image 8" descr="Une image contenant journal, texte&#10;&#10;Description générée automatiquement">
            <a:extLst>
              <a:ext uri="{FF2B5EF4-FFF2-40B4-BE49-F238E27FC236}">
                <a16:creationId xmlns:a16="http://schemas.microsoft.com/office/drawing/2014/main" id="{C992E861-510C-4FB1-97B9-93F364005C6A}"/>
              </a:ext>
            </a:extLst>
          </p:cNvPr>
          <p:cNvPicPr>
            <a:picLocks noChangeAspect="1"/>
          </p:cNvPicPr>
          <p:nvPr/>
        </p:nvPicPr>
        <p:blipFill>
          <a:blip r:embed="rId2"/>
          <a:stretch>
            <a:fillRect/>
          </a:stretch>
        </p:blipFill>
        <p:spPr>
          <a:xfrm>
            <a:off x="732817" y="1848255"/>
            <a:ext cx="3280383" cy="4428516"/>
          </a:xfrm>
          <a:prstGeom prst="rect">
            <a:avLst/>
          </a:prstGeom>
        </p:spPr>
      </p:pic>
      <p:pic>
        <p:nvPicPr>
          <p:cNvPr id="13" name="Image 12" descr="Une image contenant texte, journal, livre, signe&#10;&#10;Description générée automatiquement">
            <a:extLst>
              <a:ext uri="{FF2B5EF4-FFF2-40B4-BE49-F238E27FC236}">
                <a16:creationId xmlns:a16="http://schemas.microsoft.com/office/drawing/2014/main" id="{B4A0F192-8976-4BBF-BA46-EE9390A3C1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74708" y="1924759"/>
            <a:ext cx="5856457" cy="4277058"/>
          </a:xfrm>
          <a:prstGeom prst="rect">
            <a:avLst/>
          </a:prstGeom>
        </p:spPr>
      </p:pic>
    </p:spTree>
    <p:extLst>
      <p:ext uri="{BB962C8B-B14F-4D97-AF65-F5344CB8AC3E}">
        <p14:creationId xmlns:p14="http://schemas.microsoft.com/office/powerpoint/2010/main" val="355899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08C06-6CAA-4443-9337-D8173021AD1A}"/>
              </a:ext>
            </a:extLst>
          </p:cNvPr>
          <p:cNvSpPr>
            <a:spLocks noGrp="1"/>
          </p:cNvSpPr>
          <p:nvPr>
            <p:ph type="title"/>
          </p:nvPr>
        </p:nvSpPr>
        <p:spPr/>
        <p:txBody>
          <a:bodyPr>
            <a:noAutofit/>
          </a:bodyPr>
          <a:lstStyle/>
          <a:p>
            <a:r>
              <a:rPr lang="fr-FR" sz="3200" b="1" dirty="0"/>
              <a:t>La mémorisation : </a:t>
            </a:r>
            <a:r>
              <a:rPr lang="fr-FR" sz="3200" dirty="0"/>
              <a:t>L’utilisation de jeux de mots, d’un slogan, de la répétition et d’éléments visuels ou sonores est un bon moyen de s’assurer que le consommateur se souviendra du produit et de la marque.</a:t>
            </a:r>
            <a:endParaRPr lang="fr-CA" sz="3200" dirty="0"/>
          </a:p>
        </p:txBody>
      </p:sp>
      <p:pic>
        <p:nvPicPr>
          <p:cNvPr id="5" name="Image 4" descr="Une image contenant dessin&#10;&#10;Description générée automatiquement">
            <a:extLst>
              <a:ext uri="{FF2B5EF4-FFF2-40B4-BE49-F238E27FC236}">
                <a16:creationId xmlns:a16="http://schemas.microsoft.com/office/drawing/2014/main" id="{E45C81D4-79F3-42F8-81B7-BD7E0D519D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9234" y="2317005"/>
            <a:ext cx="3999588" cy="3357167"/>
          </a:xfrm>
          <a:prstGeom prst="rect">
            <a:avLst/>
          </a:prstGeom>
        </p:spPr>
      </p:pic>
      <p:pic>
        <p:nvPicPr>
          <p:cNvPr id="1028" name="Picture 4">
            <a:extLst>
              <a:ext uri="{FF2B5EF4-FFF2-40B4-BE49-F238E27FC236}">
                <a16:creationId xmlns:a16="http://schemas.microsoft.com/office/drawing/2014/main" id="{32C17497-968E-4A6D-A2E6-9B9F25638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732" y="1843566"/>
            <a:ext cx="2682803" cy="20121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32E85CB-D078-4F64-8DF1-870E7F833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382" y="1843566"/>
            <a:ext cx="3238152" cy="430404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Une image contenant homme, debout, gens, parlant&#10;&#10;Description générée automatiquement">
            <a:extLst>
              <a:ext uri="{FF2B5EF4-FFF2-40B4-BE49-F238E27FC236}">
                <a16:creationId xmlns:a16="http://schemas.microsoft.com/office/drawing/2014/main" id="{8BED45ED-07EE-4CBE-9832-411B1654521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591455" y="3392250"/>
            <a:ext cx="3673813" cy="2755360"/>
          </a:xfrm>
          <a:prstGeom prst="rect">
            <a:avLst/>
          </a:prstGeom>
        </p:spPr>
      </p:pic>
    </p:spTree>
    <p:extLst>
      <p:ext uri="{BB962C8B-B14F-4D97-AF65-F5344CB8AC3E}">
        <p14:creationId xmlns:p14="http://schemas.microsoft.com/office/powerpoint/2010/main" val="296134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72C6B-CB5A-4004-8F33-62896A776BAD}"/>
              </a:ext>
            </a:extLst>
          </p:cNvPr>
          <p:cNvSpPr>
            <a:spLocks noGrp="1"/>
          </p:cNvSpPr>
          <p:nvPr>
            <p:ph type="title"/>
          </p:nvPr>
        </p:nvSpPr>
        <p:spPr/>
        <p:txBody>
          <a:bodyPr>
            <a:noAutofit/>
          </a:bodyPr>
          <a:lstStyle/>
          <a:p>
            <a:r>
              <a:rPr lang="fr-CA" sz="3600" b="1" dirty="0"/>
              <a:t>L’aspect esthétique</a:t>
            </a:r>
            <a:r>
              <a:rPr lang="fr-CA" sz="3600" dirty="0"/>
              <a:t>: C’est l’apparence de la publicité, que ce soit le choix des images, les couleurs, les photos percutantes, etc.</a:t>
            </a:r>
          </a:p>
        </p:txBody>
      </p:sp>
      <p:pic>
        <p:nvPicPr>
          <p:cNvPr id="5" name="Image 4" descr="Une image contenant personne, signe, bâtiment, homme&#10;&#10;Description générée automatiquement">
            <a:extLst>
              <a:ext uri="{FF2B5EF4-FFF2-40B4-BE49-F238E27FC236}">
                <a16:creationId xmlns:a16="http://schemas.microsoft.com/office/drawing/2014/main" id="{82BCA866-FD49-43FD-AEAD-1FBC7C619A5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93779" y="1914960"/>
            <a:ext cx="5234746" cy="4292492"/>
          </a:xfrm>
          <a:prstGeom prst="rect">
            <a:avLst/>
          </a:prstGeom>
        </p:spPr>
      </p:pic>
      <p:pic>
        <p:nvPicPr>
          <p:cNvPr id="7" name="Image 6" descr="Une image contenant texte, personne, homme, portant&#10;&#10;Description générée automatiquement">
            <a:extLst>
              <a:ext uri="{FF2B5EF4-FFF2-40B4-BE49-F238E27FC236}">
                <a16:creationId xmlns:a16="http://schemas.microsoft.com/office/drawing/2014/main" id="{5498F9AA-26DC-427A-A220-90632B8CF99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27571" y="1853026"/>
            <a:ext cx="3425338" cy="4435813"/>
          </a:xfrm>
          <a:prstGeom prst="rect">
            <a:avLst/>
          </a:prstGeom>
        </p:spPr>
      </p:pic>
      <p:sp>
        <p:nvSpPr>
          <p:cNvPr id="8" name="ZoneTexte 7">
            <a:extLst>
              <a:ext uri="{FF2B5EF4-FFF2-40B4-BE49-F238E27FC236}">
                <a16:creationId xmlns:a16="http://schemas.microsoft.com/office/drawing/2014/main" id="{83421E27-B895-4EE2-96A5-F5C19C75F244}"/>
              </a:ext>
            </a:extLst>
          </p:cNvPr>
          <p:cNvSpPr txBox="1"/>
          <p:nvPr/>
        </p:nvSpPr>
        <p:spPr>
          <a:xfrm>
            <a:off x="6867728" y="6385052"/>
            <a:ext cx="3345025" cy="230832"/>
          </a:xfrm>
          <a:prstGeom prst="rect">
            <a:avLst/>
          </a:prstGeom>
          <a:noFill/>
        </p:spPr>
        <p:txBody>
          <a:bodyPr wrap="square" rtlCol="0">
            <a:spAutoFit/>
          </a:bodyPr>
          <a:lstStyle/>
          <a:p>
            <a:r>
              <a:rPr lang="fr-CA" sz="900">
                <a:hlinkClick r:id="rId5" tooltip="https://en.wikipedia.org/wiki/We_Can_Do_It!"/>
              </a:rPr>
              <a:t>Cette photo</a:t>
            </a:r>
            <a:r>
              <a:rPr lang="fr-CA" sz="900"/>
              <a:t> par Auteur inconnu est soumise à la licence </a:t>
            </a:r>
            <a:r>
              <a:rPr lang="fr-CA" sz="900">
                <a:hlinkClick r:id="rId6" tooltip="https://creativecommons.org/licenses/by-sa/3.0/"/>
              </a:rPr>
              <a:t>CC BY-SA</a:t>
            </a:r>
            <a:endParaRPr lang="fr-CA" sz="900"/>
          </a:p>
        </p:txBody>
      </p:sp>
    </p:spTree>
    <p:extLst>
      <p:ext uri="{BB962C8B-B14F-4D97-AF65-F5344CB8AC3E}">
        <p14:creationId xmlns:p14="http://schemas.microsoft.com/office/powerpoint/2010/main" val="1739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Exemples de publicité</a:t>
            </a:r>
          </a:p>
        </p:txBody>
      </p:sp>
      <p:sp>
        <p:nvSpPr>
          <p:cNvPr id="3" name="Espace réservé du contenu 2"/>
          <p:cNvSpPr>
            <a:spLocks noGrp="1"/>
          </p:cNvSpPr>
          <p:nvPr>
            <p:ph idx="1"/>
          </p:nvPr>
        </p:nvSpPr>
        <p:spPr>
          <a:xfrm>
            <a:off x="1103313" y="2052918"/>
            <a:ext cx="9478790" cy="4195481"/>
          </a:xfrm>
        </p:spPr>
        <p:txBody>
          <a:bodyPr>
            <a:normAutofit/>
          </a:bodyPr>
          <a:lstStyle/>
          <a:p>
            <a:pPr algn="just"/>
            <a:r>
              <a:rPr lang="fr-CA" sz="4800" dirty="0"/>
              <a:t>Utilisons la grille de décodage pour analyser les publicités suivantes…</a:t>
            </a:r>
          </a:p>
        </p:txBody>
      </p:sp>
    </p:spTree>
    <p:extLst>
      <p:ext uri="{BB962C8B-B14F-4D97-AF65-F5344CB8AC3E}">
        <p14:creationId xmlns:p14="http://schemas.microsoft.com/office/powerpoint/2010/main" val="107929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Objectifs</a:t>
            </a:r>
            <a:endParaRPr lang="en-CA" dirty="0"/>
          </a:p>
        </p:txBody>
      </p:sp>
      <p:sp>
        <p:nvSpPr>
          <p:cNvPr id="3" name="Espace réservé du contenu 2"/>
          <p:cNvSpPr>
            <a:spLocks noGrp="1"/>
          </p:cNvSpPr>
          <p:nvPr>
            <p:ph idx="1"/>
          </p:nvPr>
        </p:nvSpPr>
        <p:spPr>
          <a:xfrm>
            <a:off x="1097279" y="1896894"/>
            <a:ext cx="10128439" cy="4567406"/>
          </a:xfrm>
        </p:spPr>
        <p:txBody>
          <a:bodyPr>
            <a:noAutofit/>
          </a:bodyPr>
          <a:lstStyle/>
          <a:p>
            <a:r>
              <a:rPr lang="en-CA" sz="2800" dirty="0" err="1"/>
              <a:t>Acquérir</a:t>
            </a:r>
            <a:r>
              <a:rPr lang="en-CA" sz="2800" dirty="0"/>
              <a:t> un esprit critique face aux </a:t>
            </a:r>
            <a:r>
              <a:rPr lang="en-CA" sz="2800" dirty="0" err="1"/>
              <a:t>valeurs</a:t>
            </a:r>
            <a:r>
              <a:rPr lang="en-CA" sz="2800" dirty="0"/>
              <a:t> </a:t>
            </a:r>
            <a:r>
              <a:rPr lang="en-CA" sz="2800" dirty="0" err="1"/>
              <a:t>véhiculées</a:t>
            </a:r>
            <a:r>
              <a:rPr lang="en-CA" sz="2800" dirty="0"/>
              <a:t> par les </a:t>
            </a:r>
            <a:r>
              <a:rPr lang="en-CA" sz="2800" dirty="0" err="1"/>
              <a:t>médias</a:t>
            </a:r>
            <a:r>
              <a:rPr lang="en-CA" sz="2800" dirty="0"/>
              <a:t> et la </a:t>
            </a:r>
            <a:r>
              <a:rPr lang="en-CA" sz="2800" dirty="0" err="1"/>
              <a:t>publicité</a:t>
            </a:r>
            <a:r>
              <a:rPr lang="en-CA" sz="2800" dirty="0"/>
              <a:t>;</a:t>
            </a:r>
          </a:p>
          <a:p>
            <a:r>
              <a:rPr lang="en-CA" sz="2800" dirty="0" err="1"/>
              <a:t>Prendre</a:t>
            </a:r>
            <a:r>
              <a:rPr lang="en-CA" sz="2800" dirty="0"/>
              <a:t> conscience de </a:t>
            </a:r>
            <a:r>
              <a:rPr lang="en-CA" sz="2800" dirty="0" err="1"/>
              <a:t>l’influence</a:t>
            </a:r>
            <a:r>
              <a:rPr lang="en-CA" sz="2800" dirty="0"/>
              <a:t> de la </a:t>
            </a:r>
            <a:r>
              <a:rPr lang="en-CA" sz="2800" dirty="0" err="1"/>
              <a:t>publicité</a:t>
            </a:r>
            <a:r>
              <a:rPr lang="en-CA" sz="2800" dirty="0"/>
              <a:t> sur </a:t>
            </a:r>
            <a:r>
              <a:rPr lang="en-CA" sz="2800" dirty="0" err="1"/>
              <a:t>sa</a:t>
            </a:r>
            <a:r>
              <a:rPr lang="en-CA" sz="2800" dirty="0"/>
              <a:t> vie;</a:t>
            </a:r>
          </a:p>
          <a:p>
            <a:r>
              <a:rPr lang="en-CA" sz="2800" dirty="0" err="1"/>
              <a:t>Reconnaitre</a:t>
            </a:r>
            <a:r>
              <a:rPr lang="en-CA" sz="2800" dirty="0"/>
              <a:t> les </a:t>
            </a:r>
            <a:r>
              <a:rPr lang="en-CA" sz="2800" dirty="0" err="1"/>
              <a:t>stratégies</a:t>
            </a:r>
            <a:r>
              <a:rPr lang="en-CA" sz="2800" dirty="0"/>
              <a:t> </a:t>
            </a:r>
            <a:r>
              <a:rPr lang="en-CA" sz="2800" dirty="0" err="1"/>
              <a:t>publicitaires</a:t>
            </a:r>
            <a:r>
              <a:rPr lang="en-CA" sz="2800" dirty="0"/>
              <a:t> </a:t>
            </a:r>
            <a:r>
              <a:rPr lang="en-CA" sz="2800" dirty="0" err="1"/>
              <a:t>utilisées</a:t>
            </a:r>
            <a:r>
              <a:rPr lang="en-CA" sz="2800" dirty="0"/>
              <a:t> pour </a:t>
            </a:r>
            <a:r>
              <a:rPr lang="en-CA" sz="2800" dirty="0" err="1"/>
              <a:t>vendre</a:t>
            </a:r>
            <a:r>
              <a:rPr lang="en-CA" sz="2800" dirty="0"/>
              <a:t> des </a:t>
            </a:r>
            <a:r>
              <a:rPr lang="en-CA" sz="2800" dirty="0" err="1"/>
              <a:t>produits</a:t>
            </a:r>
            <a:r>
              <a:rPr lang="en-CA" sz="2800" dirty="0"/>
              <a:t>;</a:t>
            </a:r>
          </a:p>
          <a:p>
            <a:r>
              <a:rPr lang="en-CA" sz="2800" dirty="0"/>
              <a:t>Faire la </a:t>
            </a:r>
            <a:r>
              <a:rPr lang="en-CA" sz="2800" dirty="0" err="1"/>
              <a:t>différence</a:t>
            </a:r>
            <a:r>
              <a:rPr lang="en-CA" sz="2800" dirty="0"/>
              <a:t> entre un </a:t>
            </a:r>
            <a:r>
              <a:rPr lang="en-CA" sz="2800" dirty="0" err="1"/>
              <a:t>besoin</a:t>
            </a:r>
            <a:r>
              <a:rPr lang="en-CA" sz="2800" dirty="0"/>
              <a:t> et un </a:t>
            </a:r>
            <a:r>
              <a:rPr lang="en-CA" sz="2800" dirty="0" err="1"/>
              <a:t>désir</a:t>
            </a:r>
            <a:r>
              <a:rPr lang="en-CA" sz="2800" dirty="0"/>
              <a:t>;</a:t>
            </a:r>
          </a:p>
          <a:p>
            <a:r>
              <a:rPr lang="en-CA" sz="2800" dirty="0" err="1"/>
              <a:t>Développer</a:t>
            </a:r>
            <a:r>
              <a:rPr lang="en-CA" sz="2800" dirty="0"/>
              <a:t> le </a:t>
            </a:r>
            <a:r>
              <a:rPr lang="en-CA" sz="2800" dirty="0" err="1"/>
              <a:t>réflexe</a:t>
            </a:r>
            <a:r>
              <a:rPr lang="en-CA" sz="2800" dirty="0"/>
              <a:t> de </a:t>
            </a:r>
            <a:r>
              <a:rPr lang="en-CA" sz="2800" dirty="0" err="1"/>
              <a:t>s’informer</a:t>
            </a:r>
            <a:r>
              <a:rPr lang="en-CA" sz="2800" dirty="0"/>
              <a:t> </a:t>
            </a:r>
            <a:r>
              <a:rPr lang="en-CA" sz="2800" dirty="0" err="1"/>
              <a:t>avant</a:t>
            </a:r>
            <a:r>
              <a:rPr lang="en-CA" sz="2800" dirty="0"/>
              <a:t> de </a:t>
            </a:r>
            <a:r>
              <a:rPr lang="en-CA" sz="2800" dirty="0" err="1"/>
              <a:t>prendre</a:t>
            </a:r>
            <a:r>
              <a:rPr lang="en-CA" sz="2800" dirty="0"/>
              <a:t> </a:t>
            </a:r>
            <a:r>
              <a:rPr lang="en-CA" sz="2800" dirty="0" err="1"/>
              <a:t>une</a:t>
            </a:r>
            <a:r>
              <a:rPr lang="en-CA" sz="2800" dirty="0"/>
              <a:t> </a:t>
            </a:r>
            <a:r>
              <a:rPr lang="en-CA" sz="2800" dirty="0" err="1"/>
              <a:t>décision</a:t>
            </a:r>
            <a:r>
              <a:rPr lang="en-CA" sz="2800" dirty="0"/>
              <a:t> </a:t>
            </a:r>
            <a:r>
              <a:rPr lang="en-CA" sz="2800" dirty="0" err="1"/>
              <a:t>d’achat</a:t>
            </a:r>
            <a:r>
              <a:rPr lang="en-CA" sz="2800" dirty="0"/>
              <a:t>.</a:t>
            </a:r>
          </a:p>
        </p:txBody>
      </p:sp>
    </p:spTree>
    <p:extLst>
      <p:ext uri="{BB962C8B-B14F-4D97-AF65-F5344CB8AC3E}">
        <p14:creationId xmlns:p14="http://schemas.microsoft.com/office/powerpoint/2010/main" val="7187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CA"/>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48592"/>
          </a:xfrm>
        </p:spPr>
      </p:pic>
    </p:spTree>
    <p:extLst>
      <p:ext uri="{BB962C8B-B14F-4D97-AF65-F5344CB8AC3E}">
        <p14:creationId xmlns:p14="http://schemas.microsoft.com/office/powerpoint/2010/main" val="225303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81601" y="634946"/>
            <a:ext cx="6368142" cy="1450757"/>
          </a:xfrm>
        </p:spPr>
        <p:txBody>
          <a:bodyPr>
            <a:normAutofit/>
          </a:bodyPr>
          <a:lstStyle/>
          <a:p>
            <a:endParaRPr lang="en-CA" dirty="0"/>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t="1840" r="-2" b="-2"/>
          <a:stretch/>
        </p:blipFill>
        <p:spPr>
          <a:xfrm>
            <a:off x="0" y="0"/>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contenu 4"/>
          <p:cNvSpPr>
            <a:spLocks noGrp="1"/>
          </p:cNvSpPr>
          <p:nvPr>
            <p:ph idx="1"/>
          </p:nvPr>
        </p:nvSpPr>
        <p:spPr>
          <a:xfrm>
            <a:off x="5181601" y="2198914"/>
            <a:ext cx="6368142" cy="3670180"/>
          </a:xfrm>
        </p:spPr>
        <p:txBody>
          <a:bodyPr>
            <a:normAutofit/>
          </a:bodyPr>
          <a:lstStyle/>
          <a:p>
            <a:endParaRPr lang="en-CA" dirty="0"/>
          </a:p>
        </p:txBody>
      </p:sp>
    </p:spTree>
    <p:extLst>
      <p:ext uri="{BB962C8B-B14F-4D97-AF65-F5344CB8AC3E}">
        <p14:creationId xmlns:p14="http://schemas.microsoft.com/office/powerpoint/2010/main" val="51871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CA"/>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080900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40FC6-EEAC-43CB-9EB2-C2A843764181}"/>
              </a:ext>
            </a:extLst>
          </p:cNvPr>
          <p:cNvSpPr>
            <a:spLocks noGrp="1"/>
          </p:cNvSpPr>
          <p:nvPr>
            <p:ph type="title"/>
          </p:nvPr>
        </p:nvSpPr>
        <p:spPr/>
        <p:txBody>
          <a:bodyPr/>
          <a:lstStyle/>
          <a:p>
            <a:endParaRPr lang="fr-CA" dirty="0"/>
          </a:p>
        </p:txBody>
      </p:sp>
      <p:pic>
        <p:nvPicPr>
          <p:cNvPr id="7" name="Image 6" descr="Une image contenant homme, personne, voiture, moniteur&#10;&#10;Description générée automatiquement">
            <a:extLst>
              <a:ext uri="{FF2B5EF4-FFF2-40B4-BE49-F238E27FC236}">
                <a16:creationId xmlns:a16="http://schemas.microsoft.com/office/drawing/2014/main" id="{4127E9CE-545E-4231-93F5-FC5CDCA6398F}"/>
              </a:ext>
            </a:extLst>
          </p:cNvPr>
          <p:cNvPicPr>
            <a:picLocks noChangeAspect="1"/>
          </p:cNvPicPr>
          <p:nvPr/>
        </p:nvPicPr>
        <p:blipFill>
          <a:blip r:embed="rId2"/>
          <a:stretch>
            <a:fillRect/>
          </a:stretch>
        </p:blipFill>
        <p:spPr>
          <a:xfrm>
            <a:off x="3464513" y="0"/>
            <a:ext cx="5262973" cy="6868847"/>
          </a:xfrm>
          <a:prstGeom prst="rect">
            <a:avLst/>
          </a:prstGeom>
        </p:spPr>
      </p:pic>
      <p:sp>
        <p:nvSpPr>
          <p:cNvPr id="9" name="Espace réservé du contenu 8">
            <a:extLst>
              <a:ext uri="{FF2B5EF4-FFF2-40B4-BE49-F238E27FC236}">
                <a16:creationId xmlns:a16="http://schemas.microsoft.com/office/drawing/2014/main" id="{4DB04FE4-E3A4-47AE-9065-1D8C4F0940F4}"/>
              </a:ext>
            </a:extLst>
          </p:cNvPr>
          <p:cNvSpPr>
            <a:spLocks noGrp="1"/>
          </p:cNvSpPr>
          <p:nvPr>
            <p:ph idx="1"/>
          </p:nvPr>
        </p:nvSpPr>
        <p:spPr/>
        <p:txBody>
          <a:bodyPr/>
          <a:lstStyle/>
          <a:p>
            <a:endParaRPr lang="fr-CA" dirty="0"/>
          </a:p>
        </p:txBody>
      </p:sp>
    </p:spTree>
    <p:extLst>
      <p:ext uri="{BB962C8B-B14F-4D97-AF65-F5344CB8AC3E}">
        <p14:creationId xmlns:p14="http://schemas.microsoft.com/office/powerpoint/2010/main" val="311423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867AE-B4A8-44D7-9BDF-F8942C669D12}"/>
              </a:ext>
            </a:extLst>
          </p:cNvPr>
          <p:cNvSpPr>
            <a:spLocks noGrp="1"/>
          </p:cNvSpPr>
          <p:nvPr>
            <p:ph type="title"/>
          </p:nvPr>
        </p:nvSpPr>
        <p:spPr>
          <a:xfrm>
            <a:off x="1097280" y="286603"/>
            <a:ext cx="10058400" cy="1450757"/>
          </a:xfrm>
        </p:spPr>
        <p:txBody>
          <a:bodyPr/>
          <a:lstStyle/>
          <a:p>
            <a:endParaRPr lang="fr-CA"/>
          </a:p>
        </p:txBody>
      </p:sp>
      <p:pic>
        <p:nvPicPr>
          <p:cNvPr id="5" name="Espace réservé du contenu 4" descr="Une image contenant intérieur, femme, assis, jeune&#10;&#10;Description générée automatiquement">
            <a:extLst>
              <a:ext uri="{FF2B5EF4-FFF2-40B4-BE49-F238E27FC236}">
                <a16:creationId xmlns:a16="http://schemas.microsoft.com/office/drawing/2014/main" id="{532C418F-9ADF-45C6-8A01-C15360787094}"/>
              </a:ext>
            </a:extLst>
          </p:cNvPr>
          <p:cNvPicPr>
            <a:picLocks noGrp="1" noChangeAspect="1"/>
          </p:cNvPicPr>
          <p:nvPr>
            <p:ph idx="1"/>
          </p:nvPr>
        </p:nvPicPr>
        <p:blipFill>
          <a:blip r:embed="rId2"/>
          <a:stretch>
            <a:fillRect/>
          </a:stretch>
        </p:blipFill>
        <p:spPr>
          <a:xfrm>
            <a:off x="0" y="0"/>
            <a:ext cx="12256851" cy="6858000"/>
          </a:xfrm>
        </p:spPr>
      </p:pic>
    </p:spTree>
    <p:extLst>
      <p:ext uri="{BB962C8B-B14F-4D97-AF65-F5344CB8AC3E}">
        <p14:creationId xmlns:p14="http://schemas.microsoft.com/office/powerpoint/2010/main" val="2328675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3231A-C1F3-4609-916E-C4A8B45DCA01}"/>
              </a:ext>
            </a:extLst>
          </p:cNvPr>
          <p:cNvSpPr>
            <a:spLocks noGrp="1"/>
          </p:cNvSpPr>
          <p:nvPr>
            <p:ph type="title"/>
          </p:nvPr>
        </p:nvSpPr>
        <p:spPr>
          <a:xfrm>
            <a:off x="1097280" y="286603"/>
            <a:ext cx="10058400" cy="1450757"/>
          </a:xfrm>
        </p:spPr>
        <p:txBody>
          <a:bodyPr/>
          <a:lstStyle/>
          <a:p>
            <a:endParaRPr lang="fr-CA"/>
          </a:p>
        </p:txBody>
      </p:sp>
      <p:pic>
        <p:nvPicPr>
          <p:cNvPr id="5" name="Espace réservé du contenu 4" descr="Une image contenant homme, personne, herbe, photo&#10;&#10;Description générée automatiquement">
            <a:extLst>
              <a:ext uri="{FF2B5EF4-FFF2-40B4-BE49-F238E27FC236}">
                <a16:creationId xmlns:a16="http://schemas.microsoft.com/office/drawing/2014/main" id="{5A1932E5-9BD4-424A-9F94-66224E34D2F7}"/>
              </a:ext>
            </a:extLst>
          </p:cNvPr>
          <p:cNvPicPr>
            <a:picLocks noGrp="1" noChangeAspect="1"/>
          </p:cNvPicPr>
          <p:nvPr>
            <p:ph idx="1"/>
          </p:nvPr>
        </p:nvPicPr>
        <p:blipFill>
          <a:blip r:embed="rId2"/>
          <a:stretch>
            <a:fillRect/>
          </a:stretch>
        </p:blipFill>
        <p:spPr>
          <a:xfrm>
            <a:off x="0" y="-1"/>
            <a:ext cx="12192000" cy="6860469"/>
          </a:xfrm>
        </p:spPr>
      </p:pic>
    </p:spTree>
    <p:extLst>
      <p:ext uri="{BB962C8B-B14F-4D97-AF65-F5344CB8AC3E}">
        <p14:creationId xmlns:p14="http://schemas.microsoft.com/office/powerpoint/2010/main" val="3230599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81601" y="634946"/>
            <a:ext cx="6368142" cy="1450757"/>
          </a:xfrm>
        </p:spPr>
        <p:txBody>
          <a:bodyPr>
            <a:normAutofit/>
          </a:bodyPr>
          <a:lstStyle/>
          <a:p>
            <a:endParaRPr lang="en-CA"/>
          </a:p>
        </p:txBody>
      </p:sp>
      <p:pic>
        <p:nvPicPr>
          <p:cNvPr id="4" name="Espace réservé du contenu 3"/>
          <p:cNvPicPr>
            <a:picLocks noChangeAspect="1"/>
          </p:cNvPicPr>
          <p:nvPr/>
        </p:nvPicPr>
        <p:blipFill rotWithShape="1">
          <a:blip r:embed="rId2">
            <a:extLst>
              <a:ext uri="{28A0092B-C50C-407E-A947-70E740481C1C}">
                <a14:useLocalDpi xmlns:a14="http://schemas.microsoft.com/office/drawing/2010/main" val="0"/>
              </a:ext>
            </a:extLst>
          </a:blip>
          <a:srcRect l="8140" r="-2" b="-2"/>
          <a:stretch/>
        </p:blipFill>
        <p:spPr>
          <a:xfrm>
            <a:off x="-1" y="-12128"/>
            <a:ext cx="4654276"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B935E7D-4CBD-47BD-BCBB-811C99629D26}"/>
              </a:ext>
            </a:extLst>
          </p:cNvPr>
          <p:cNvSpPr>
            <a:spLocks noGrp="1"/>
          </p:cNvSpPr>
          <p:nvPr>
            <p:ph idx="1"/>
          </p:nvPr>
        </p:nvSpPr>
        <p:spPr>
          <a:xfrm>
            <a:off x="5181601" y="2198914"/>
            <a:ext cx="6368142" cy="3670180"/>
          </a:xfrm>
        </p:spPr>
        <p:txBody>
          <a:bodyPr>
            <a:normAutofit/>
          </a:bodyPr>
          <a:lstStyle/>
          <a:p>
            <a:endParaRPr lang="en-US"/>
          </a:p>
        </p:txBody>
      </p:sp>
    </p:spTree>
    <p:extLst>
      <p:ext uri="{BB962C8B-B14F-4D97-AF65-F5344CB8AC3E}">
        <p14:creationId xmlns:p14="http://schemas.microsoft.com/office/powerpoint/2010/main" val="2820600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CA"/>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0"/>
            <a:ext cx="12192000" cy="6856810"/>
          </a:xfrm>
        </p:spPr>
      </p:pic>
    </p:spTree>
    <p:extLst>
      <p:ext uri="{BB962C8B-B14F-4D97-AF65-F5344CB8AC3E}">
        <p14:creationId xmlns:p14="http://schemas.microsoft.com/office/powerpoint/2010/main" val="1287623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81601" y="634946"/>
            <a:ext cx="6368142" cy="1450757"/>
          </a:xfrm>
        </p:spPr>
        <p:txBody>
          <a:bodyPr>
            <a:normAutofit/>
          </a:bodyPr>
          <a:lstStyle/>
          <a:p>
            <a:endParaRPr lang="en-CA"/>
          </a:p>
        </p:txBody>
      </p:sp>
      <p:pic>
        <p:nvPicPr>
          <p:cNvPr id="4" name="Espace réservé du contenu 3"/>
          <p:cNvPicPr>
            <a:picLocks noChangeAspect="1"/>
          </p:cNvPicPr>
          <p:nvPr/>
        </p:nvPicPr>
        <p:blipFill rotWithShape="1">
          <a:blip r:embed="rId2">
            <a:extLst>
              <a:ext uri="{28A0092B-C50C-407E-A947-70E740481C1C}">
                <a14:useLocalDpi xmlns:a14="http://schemas.microsoft.com/office/drawing/2010/main" val="0"/>
              </a:ext>
            </a:extLst>
          </a:blip>
          <a:srcRect l="5" r="-2" b="-2"/>
          <a:stretch/>
        </p:blipFill>
        <p:spPr>
          <a:xfrm>
            <a:off x="0" y="0"/>
            <a:ext cx="4654276"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7">
            <a:extLst>
              <a:ext uri="{FF2B5EF4-FFF2-40B4-BE49-F238E27FC236}">
                <a16:creationId xmlns:a16="http://schemas.microsoft.com/office/drawing/2014/main" id="{B3F55AAC-CAD3-4A42-B1F0-5229A471868A}"/>
              </a:ext>
            </a:extLst>
          </p:cNvPr>
          <p:cNvSpPr>
            <a:spLocks noGrp="1"/>
          </p:cNvSpPr>
          <p:nvPr>
            <p:ph idx="1"/>
          </p:nvPr>
        </p:nvSpPr>
        <p:spPr>
          <a:xfrm>
            <a:off x="5181601" y="2198914"/>
            <a:ext cx="6368142" cy="3670180"/>
          </a:xfrm>
        </p:spPr>
        <p:txBody>
          <a:bodyPr>
            <a:normAutofit/>
          </a:bodyPr>
          <a:lstStyle/>
          <a:p>
            <a:endParaRPr lang="en-US" dirty="0"/>
          </a:p>
        </p:txBody>
      </p:sp>
    </p:spTree>
    <p:extLst>
      <p:ext uri="{BB962C8B-B14F-4D97-AF65-F5344CB8AC3E}">
        <p14:creationId xmlns:p14="http://schemas.microsoft.com/office/powerpoint/2010/main" val="3205748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CA"/>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95386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Résultats</a:t>
            </a:r>
            <a:r>
              <a:rPr lang="en-CA" dirty="0"/>
              <a:t> </a:t>
            </a:r>
            <a:r>
              <a:rPr lang="en-CA" dirty="0" err="1"/>
              <a:t>d’apprentissage</a:t>
            </a:r>
            <a:endParaRPr lang="en-CA" dirty="0"/>
          </a:p>
        </p:txBody>
      </p:sp>
      <p:sp>
        <p:nvSpPr>
          <p:cNvPr id="3" name="Espace réservé du contenu 2"/>
          <p:cNvSpPr>
            <a:spLocks noGrp="1"/>
          </p:cNvSpPr>
          <p:nvPr>
            <p:ph idx="1"/>
          </p:nvPr>
        </p:nvSpPr>
        <p:spPr>
          <a:xfrm>
            <a:off x="1097280" y="1916349"/>
            <a:ext cx="10058400" cy="4212077"/>
          </a:xfrm>
        </p:spPr>
        <p:txBody>
          <a:bodyPr>
            <a:noAutofit/>
          </a:bodyPr>
          <a:lstStyle/>
          <a:p>
            <a:r>
              <a:rPr lang="en-CA" sz="2800" dirty="0" err="1"/>
              <a:t>Compréhension</a:t>
            </a:r>
            <a:r>
              <a:rPr lang="en-CA" sz="2800" dirty="0"/>
              <a:t> </a:t>
            </a:r>
            <a:r>
              <a:rPr lang="en-CA" sz="2800" dirty="0" err="1"/>
              <a:t>orale</a:t>
            </a:r>
            <a:endParaRPr lang="en-CA" sz="2800" dirty="0"/>
          </a:p>
          <a:p>
            <a:pPr lvl="1">
              <a:buFont typeface="Wingdings" panose="05000000000000000000" pitchFamily="2" charset="2"/>
              <a:buChar char="§"/>
            </a:pPr>
            <a:r>
              <a:rPr lang="fr-FR" sz="2400" dirty="0"/>
              <a:t>CO1.1 : analyser certains éléments d'une publicité tels que trame sonore, slogan, répétition, montage, caractérisation, humour</a:t>
            </a:r>
          </a:p>
          <a:p>
            <a:pPr lvl="1">
              <a:buFont typeface="Wingdings" panose="05000000000000000000" pitchFamily="2" charset="2"/>
              <a:buChar char="§"/>
            </a:pPr>
            <a:r>
              <a:rPr lang="fr-FR" sz="2400" dirty="0"/>
              <a:t>CO1.2 : dégager le point de vue exprimé par l'émetteur</a:t>
            </a:r>
          </a:p>
          <a:p>
            <a:pPr marL="457200" lvl="1" indent="0">
              <a:buNone/>
            </a:pPr>
            <a:endParaRPr lang="fr-FR" sz="1400" dirty="0"/>
          </a:p>
          <a:p>
            <a:r>
              <a:rPr lang="en-CA" sz="2800" dirty="0" err="1"/>
              <a:t>Compréhension</a:t>
            </a:r>
            <a:r>
              <a:rPr lang="en-CA" sz="2800" dirty="0"/>
              <a:t> </a:t>
            </a:r>
            <a:r>
              <a:rPr lang="en-CA" sz="2800" dirty="0" err="1"/>
              <a:t>écrite</a:t>
            </a:r>
            <a:endParaRPr lang="en-CA" sz="2800" dirty="0"/>
          </a:p>
          <a:p>
            <a:pPr lvl="1">
              <a:buFont typeface="Wingdings" panose="05000000000000000000" pitchFamily="2" charset="2"/>
              <a:buChar char="§"/>
            </a:pPr>
            <a:r>
              <a:rPr lang="fr-FR" sz="2400" dirty="0"/>
              <a:t>CÉ1.1 : dégager les informations factuelles dans des textes tels que faits divers, textes documentaires, courts articles ou textes d'opinion</a:t>
            </a:r>
          </a:p>
          <a:p>
            <a:pPr lvl="1">
              <a:buFont typeface="Wingdings" panose="05000000000000000000" pitchFamily="2" charset="2"/>
              <a:buChar char="§"/>
            </a:pPr>
            <a:r>
              <a:rPr lang="fr-FR" sz="2400" dirty="0"/>
              <a:t>CÉ1.2 : distinguer les faits, les opinions, les hypothèses</a:t>
            </a:r>
          </a:p>
        </p:txBody>
      </p:sp>
    </p:spTree>
    <p:extLst>
      <p:ext uri="{BB962C8B-B14F-4D97-AF65-F5344CB8AC3E}">
        <p14:creationId xmlns:p14="http://schemas.microsoft.com/office/powerpoint/2010/main" val="104567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B8600-37A8-4751-ACBD-AC61BF608D3C}"/>
              </a:ext>
            </a:extLst>
          </p:cNvPr>
          <p:cNvSpPr>
            <a:spLocks noGrp="1"/>
          </p:cNvSpPr>
          <p:nvPr>
            <p:ph type="title"/>
          </p:nvPr>
        </p:nvSpPr>
        <p:spPr/>
        <p:txBody>
          <a:bodyPr/>
          <a:lstStyle/>
          <a:p>
            <a:endParaRPr lang="fr-CA"/>
          </a:p>
        </p:txBody>
      </p:sp>
      <p:pic>
        <p:nvPicPr>
          <p:cNvPr id="5" name="Espace réservé du contenu 4" descr="Une image contenant complet&#10;&#10;Description générée automatiquement">
            <a:extLst>
              <a:ext uri="{FF2B5EF4-FFF2-40B4-BE49-F238E27FC236}">
                <a16:creationId xmlns:a16="http://schemas.microsoft.com/office/drawing/2014/main" id="{8B3A9082-A9A4-4E58-B70E-DA3C44C5ADA3}"/>
              </a:ext>
            </a:extLst>
          </p:cNvPr>
          <p:cNvPicPr>
            <a:picLocks noGrp="1" noChangeAspect="1"/>
          </p:cNvPicPr>
          <p:nvPr>
            <p:ph idx="1"/>
          </p:nvPr>
        </p:nvPicPr>
        <p:blipFill>
          <a:blip r:embed="rId2"/>
          <a:stretch>
            <a:fillRect/>
          </a:stretch>
        </p:blipFill>
        <p:spPr>
          <a:xfrm>
            <a:off x="-1" y="0"/>
            <a:ext cx="12192001" cy="6869674"/>
          </a:xfrm>
        </p:spPr>
      </p:pic>
      <p:sp>
        <p:nvSpPr>
          <p:cNvPr id="6" name="ZoneTexte 5">
            <a:extLst>
              <a:ext uri="{FF2B5EF4-FFF2-40B4-BE49-F238E27FC236}">
                <a16:creationId xmlns:a16="http://schemas.microsoft.com/office/drawing/2014/main" id="{03CEF40D-855D-4FAA-97D7-6CE351F8B4CA}"/>
              </a:ext>
            </a:extLst>
          </p:cNvPr>
          <p:cNvSpPr txBox="1"/>
          <p:nvPr/>
        </p:nvSpPr>
        <p:spPr>
          <a:xfrm>
            <a:off x="10981944" y="119429"/>
            <a:ext cx="1014984" cy="892552"/>
          </a:xfrm>
          <a:prstGeom prst="rect">
            <a:avLst/>
          </a:prstGeom>
          <a:solidFill>
            <a:srgbClr val="FFFF00"/>
          </a:solidFill>
        </p:spPr>
        <p:txBody>
          <a:bodyPr wrap="square" rtlCol="0">
            <a:spAutoFit/>
          </a:bodyPr>
          <a:lstStyle/>
          <a:p>
            <a:endParaRPr lang="fr-CA" sz="700" dirty="0"/>
          </a:p>
          <a:p>
            <a:r>
              <a:rPr lang="fr-CA" dirty="0"/>
              <a:t>      </a:t>
            </a:r>
            <a:r>
              <a:rPr lang="fr-CA" sz="3600" dirty="0"/>
              <a:t>7 </a:t>
            </a:r>
            <a:r>
              <a:rPr lang="fr-CA" dirty="0"/>
              <a:t>       </a:t>
            </a:r>
          </a:p>
          <a:p>
            <a:endParaRPr lang="fr-CA" sz="700" dirty="0"/>
          </a:p>
        </p:txBody>
      </p:sp>
    </p:spTree>
    <p:extLst>
      <p:ext uri="{BB962C8B-B14F-4D97-AF65-F5344CB8AC3E}">
        <p14:creationId xmlns:p14="http://schemas.microsoft.com/office/powerpoint/2010/main" val="222140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Résultats</a:t>
            </a:r>
            <a:r>
              <a:rPr lang="en-CA" dirty="0"/>
              <a:t> </a:t>
            </a:r>
            <a:r>
              <a:rPr lang="en-CA" dirty="0" err="1"/>
              <a:t>d’apprentissage</a:t>
            </a:r>
            <a:r>
              <a:rPr lang="en-CA" dirty="0"/>
              <a:t> (suite)</a:t>
            </a:r>
          </a:p>
        </p:txBody>
      </p:sp>
      <p:sp>
        <p:nvSpPr>
          <p:cNvPr id="3" name="Espace réservé du contenu 2"/>
          <p:cNvSpPr>
            <a:spLocks noGrp="1"/>
          </p:cNvSpPr>
          <p:nvPr>
            <p:ph idx="1"/>
          </p:nvPr>
        </p:nvSpPr>
        <p:spPr>
          <a:xfrm>
            <a:off x="1097279" y="1916348"/>
            <a:ext cx="10058401" cy="4852751"/>
          </a:xfrm>
        </p:spPr>
        <p:txBody>
          <a:bodyPr>
            <a:normAutofit/>
          </a:bodyPr>
          <a:lstStyle/>
          <a:p>
            <a:r>
              <a:rPr lang="en-CA" sz="2800" dirty="0"/>
              <a:t>Production </a:t>
            </a:r>
            <a:r>
              <a:rPr lang="en-CA" sz="2800" dirty="0" err="1"/>
              <a:t>orale</a:t>
            </a:r>
            <a:endParaRPr lang="en-CA" sz="2800" dirty="0"/>
          </a:p>
          <a:p>
            <a:pPr lvl="1">
              <a:buFont typeface="Wingdings" panose="05000000000000000000" pitchFamily="2" charset="2"/>
              <a:buChar char="§"/>
            </a:pPr>
            <a:r>
              <a:rPr lang="fr-FR" sz="2400" dirty="0"/>
              <a:t>PO1.1: produire un message contenant des aspects incitatifs tels que slogan, caractérisation, trame sonore, technique interactive</a:t>
            </a:r>
          </a:p>
          <a:p>
            <a:pPr lvl="1">
              <a:buFont typeface="Wingdings" panose="05000000000000000000" pitchFamily="2" charset="2"/>
              <a:buChar char="§"/>
            </a:pPr>
            <a:r>
              <a:rPr lang="fr-FR" sz="2400" dirty="0"/>
              <a:t>PO2.1 : utiliser correctement les temps verbaux pour exprimer ses expériences passées, présentes et à venir</a:t>
            </a:r>
          </a:p>
          <a:p>
            <a:pPr lvl="1">
              <a:buFont typeface="Wingdings" panose="05000000000000000000" pitchFamily="2" charset="2"/>
              <a:buChar char="§"/>
            </a:pPr>
            <a:r>
              <a:rPr lang="fr-FR" sz="2400" dirty="0"/>
              <a:t>PO2.2 : reconnaître et corriger les anglicismes sémantiques les plus courants</a:t>
            </a:r>
          </a:p>
          <a:p>
            <a:pPr lvl="1">
              <a:buFont typeface="Wingdings" panose="05000000000000000000" pitchFamily="2" charset="2"/>
              <a:buChar char="§"/>
            </a:pPr>
            <a:r>
              <a:rPr lang="fr-FR" sz="2400" dirty="0"/>
              <a:t>PO2.3 : utiliser correctement les expressions marquant la possession</a:t>
            </a:r>
          </a:p>
          <a:p>
            <a:r>
              <a:rPr lang="en-CA" sz="2800" dirty="0"/>
              <a:t>Production </a:t>
            </a:r>
            <a:r>
              <a:rPr lang="en-CA" sz="2800" dirty="0" err="1"/>
              <a:t>écrite</a:t>
            </a:r>
            <a:endParaRPr lang="en-CA" sz="2800" dirty="0"/>
          </a:p>
          <a:p>
            <a:pPr lvl="1">
              <a:buFont typeface="Wingdings" panose="05000000000000000000" pitchFamily="2" charset="2"/>
              <a:buChar char="§"/>
            </a:pPr>
            <a:r>
              <a:rPr lang="fr-FR" sz="2400" dirty="0"/>
              <a:t>PÉ1 : rédiger un texte pour transmettre de l’information, satisfaire un besoin d’imaginaire et explorer le langage</a:t>
            </a:r>
            <a:endParaRPr lang="en-CA" dirty="0"/>
          </a:p>
        </p:txBody>
      </p:sp>
    </p:spTree>
    <p:extLst>
      <p:ext uri="{BB962C8B-B14F-4D97-AF65-F5344CB8AC3E}">
        <p14:creationId xmlns:p14="http://schemas.microsoft.com/office/powerpoint/2010/main" val="616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Petite discussion </a:t>
            </a:r>
            <a:r>
              <a:rPr lang="en-CA" dirty="0" err="1"/>
              <a:t>avant</a:t>
            </a:r>
            <a:r>
              <a:rPr lang="en-CA" dirty="0"/>
              <a:t> de commencer…</a:t>
            </a:r>
          </a:p>
        </p:txBody>
      </p:sp>
      <p:sp>
        <p:nvSpPr>
          <p:cNvPr id="3" name="Espace réservé du contenu 2"/>
          <p:cNvSpPr>
            <a:spLocks noGrp="1"/>
          </p:cNvSpPr>
          <p:nvPr>
            <p:ph idx="1"/>
          </p:nvPr>
        </p:nvSpPr>
        <p:spPr>
          <a:xfrm>
            <a:off x="1103312" y="1916350"/>
            <a:ext cx="10052368" cy="4332050"/>
          </a:xfrm>
        </p:spPr>
        <p:txBody>
          <a:bodyPr>
            <a:noAutofit/>
          </a:bodyPr>
          <a:lstStyle/>
          <a:p>
            <a:r>
              <a:rPr lang="en-CA" sz="3000" dirty="0"/>
              <a:t>Est-</a:t>
            </a:r>
            <a:r>
              <a:rPr lang="en-CA" sz="3000" dirty="0" err="1"/>
              <a:t>ce</a:t>
            </a:r>
            <a:r>
              <a:rPr lang="en-CA" sz="3000" dirty="0"/>
              <a:t> que </a:t>
            </a:r>
            <a:r>
              <a:rPr lang="en-CA" sz="3000" dirty="0" err="1"/>
              <a:t>tu</a:t>
            </a:r>
            <a:r>
              <a:rPr lang="en-CA" sz="3000" dirty="0"/>
              <a:t> </a:t>
            </a:r>
            <a:r>
              <a:rPr lang="en-CA" sz="3000" dirty="0" err="1"/>
              <a:t>penses</a:t>
            </a:r>
            <a:r>
              <a:rPr lang="en-CA" sz="3000" dirty="0"/>
              <a:t> </a:t>
            </a:r>
            <a:r>
              <a:rPr lang="fr-FR" sz="3000" dirty="0"/>
              <a:t>que la publicité exerce une influence sur tes choix au moment de consommer un produit ou d’utiliser un service?</a:t>
            </a:r>
          </a:p>
          <a:p>
            <a:r>
              <a:rPr lang="fr-FR" sz="3000" dirty="0"/>
              <a:t>Où trouve-t-on de la publicité?</a:t>
            </a:r>
          </a:p>
          <a:p>
            <a:r>
              <a:rPr lang="en-CA" sz="3000" dirty="0" err="1"/>
              <a:t>Quelles</a:t>
            </a:r>
            <a:r>
              <a:rPr lang="en-CA" sz="3000" dirty="0"/>
              <a:t> </a:t>
            </a:r>
            <a:r>
              <a:rPr lang="en-CA" sz="3000" dirty="0" err="1"/>
              <a:t>publicités</a:t>
            </a:r>
            <a:r>
              <a:rPr lang="en-CA" sz="3000" dirty="0"/>
              <a:t> </a:t>
            </a:r>
            <a:r>
              <a:rPr lang="en-CA" sz="3000" dirty="0" err="1"/>
              <a:t>préfères-tu</a:t>
            </a:r>
            <a:r>
              <a:rPr lang="en-CA" sz="3000" dirty="0"/>
              <a:t>?</a:t>
            </a:r>
          </a:p>
          <a:p>
            <a:r>
              <a:rPr lang="fr-FR" sz="3000" dirty="0"/>
              <a:t>Quelles sont celles que tu aimes le moins? Pourquoi?</a:t>
            </a:r>
          </a:p>
          <a:p>
            <a:r>
              <a:rPr lang="fr-FR" sz="3000" dirty="0"/>
              <a:t>Ces publicités exercent-elles une influence sur toi?</a:t>
            </a:r>
          </a:p>
          <a:p>
            <a:r>
              <a:rPr lang="en-CA" sz="3000" dirty="0"/>
              <a:t>Qui </a:t>
            </a:r>
            <a:r>
              <a:rPr lang="en-CA" sz="3000" dirty="0" err="1"/>
              <a:t>influencent-elles</a:t>
            </a:r>
            <a:r>
              <a:rPr lang="en-CA" sz="3000" dirty="0"/>
              <a:t>? Comment? </a:t>
            </a:r>
          </a:p>
        </p:txBody>
      </p:sp>
    </p:spTree>
    <p:extLst>
      <p:ext uri="{BB962C8B-B14F-4D97-AF65-F5344CB8AC3E}">
        <p14:creationId xmlns:p14="http://schemas.microsoft.com/office/powerpoint/2010/main" val="307827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À quoi </a:t>
            </a:r>
            <a:r>
              <a:rPr lang="en-CA" dirty="0" err="1"/>
              <a:t>sert</a:t>
            </a:r>
            <a:r>
              <a:rPr lang="en-CA" dirty="0"/>
              <a:t> la </a:t>
            </a:r>
            <a:r>
              <a:rPr lang="en-CA" dirty="0" err="1"/>
              <a:t>publicité</a:t>
            </a:r>
            <a:r>
              <a:rPr lang="en-CA" dirty="0"/>
              <a:t>?</a:t>
            </a:r>
          </a:p>
        </p:txBody>
      </p:sp>
      <p:sp>
        <p:nvSpPr>
          <p:cNvPr id="3" name="Espace réservé du contenu 2"/>
          <p:cNvSpPr>
            <a:spLocks noGrp="1"/>
          </p:cNvSpPr>
          <p:nvPr>
            <p:ph idx="1"/>
          </p:nvPr>
        </p:nvSpPr>
        <p:spPr>
          <a:xfrm>
            <a:off x="1097280" y="1964986"/>
            <a:ext cx="10058400" cy="4134257"/>
          </a:xfrm>
        </p:spPr>
        <p:txBody>
          <a:bodyPr/>
          <a:lstStyle/>
          <a:p>
            <a:pPr marL="514350" indent="-514350">
              <a:buFont typeface="+mj-lt"/>
              <a:buAutoNum type="arabicParenR"/>
            </a:pPr>
            <a:r>
              <a:rPr lang="en-CA" sz="3600" dirty="0"/>
              <a:t>Inciter à changer des habitudes</a:t>
            </a:r>
          </a:p>
          <a:p>
            <a:pPr marL="514350" indent="-514350">
              <a:buFont typeface="+mj-lt"/>
              <a:buAutoNum type="arabicParenR"/>
            </a:pPr>
            <a:r>
              <a:rPr lang="en-CA" sz="3600" dirty="0"/>
              <a:t>Informer/</a:t>
            </a:r>
            <a:r>
              <a:rPr lang="en-CA" sz="3600" dirty="0" err="1"/>
              <a:t>apprendre</a:t>
            </a:r>
            <a:r>
              <a:rPr lang="en-CA" sz="3600" dirty="0"/>
              <a:t> des choses</a:t>
            </a:r>
          </a:p>
          <a:p>
            <a:pPr marL="514350" indent="-514350">
              <a:buFont typeface="+mj-lt"/>
              <a:buAutoNum type="arabicParenR"/>
            </a:pPr>
            <a:r>
              <a:rPr lang="en-CA" sz="3600" dirty="0" err="1"/>
              <a:t>Distraire</a:t>
            </a:r>
            <a:endParaRPr lang="en-CA" sz="3600" dirty="0"/>
          </a:p>
          <a:p>
            <a:pPr marL="514350" indent="-514350">
              <a:buFont typeface="+mj-lt"/>
              <a:buAutoNum type="arabicParenR"/>
            </a:pPr>
            <a:r>
              <a:rPr lang="en-CA" sz="3600" dirty="0"/>
              <a:t>Donner des </a:t>
            </a:r>
            <a:r>
              <a:rPr lang="en-CA" sz="3600" dirty="0" err="1"/>
              <a:t>idées</a:t>
            </a:r>
            <a:endParaRPr lang="en-CA" sz="3600" dirty="0"/>
          </a:p>
          <a:p>
            <a:pPr marL="514350" indent="-514350">
              <a:buFont typeface="+mj-lt"/>
              <a:buAutoNum type="arabicParenR"/>
            </a:pPr>
            <a:r>
              <a:rPr lang="en-CA" sz="3600" dirty="0"/>
              <a:t>Sensibiliser à un </a:t>
            </a:r>
            <a:r>
              <a:rPr lang="en-CA" sz="3600" dirty="0" err="1"/>
              <a:t>problème</a:t>
            </a:r>
            <a:r>
              <a:rPr lang="en-CA" sz="3600" dirty="0"/>
              <a:t>, à un concept (la misère, la </a:t>
            </a:r>
            <a:r>
              <a:rPr lang="en-CA" sz="3600" dirty="0" err="1"/>
              <a:t>beauté</a:t>
            </a:r>
            <a:r>
              <a:rPr lang="en-CA" sz="3600" dirty="0"/>
              <a:t>, la justice, etc.)</a:t>
            </a:r>
          </a:p>
          <a:p>
            <a:endParaRPr lang="en-CA" dirty="0"/>
          </a:p>
        </p:txBody>
      </p:sp>
    </p:spTree>
    <p:extLst>
      <p:ext uri="{BB962C8B-B14F-4D97-AF65-F5344CB8AC3E}">
        <p14:creationId xmlns:p14="http://schemas.microsoft.com/office/powerpoint/2010/main" val="27335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1265359"/>
          </a:xfrm>
        </p:spPr>
        <p:txBody>
          <a:bodyPr/>
          <a:lstStyle/>
          <a:p>
            <a:r>
              <a:rPr lang="en-CA" dirty="0"/>
              <a:t>Qui </a:t>
            </a:r>
            <a:r>
              <a:rPr lang="en-CA" dirty="0" err="1"/>
              <a:t>peut</a:t>
            </a:r>
            <a:r>
              <a:rPr lang="en-CA" dirty="0"/>
              <a:t> identifier la compagnie?</a:t>
            </a:r>
          </a:p>
        </p:txBody>
      </p:sp>
      <p:sp>
        <p:nvSpPr>
          <p:cNvPr id="3" name="Espace réservé du contenu 2"/>
          <p:cNvSpPr>
            <a:spLocks noGrp="1"/>
          </p:cNvSpPr>
          <p:nvPr>
            <p:ph idx="1"/>
          </p:nvPr>
        </p:nvSpPr>
        <p:spPr>
          <a:xfrm>
            <a:off x="1116012" y="1929384"/>
            <a:ext cx="10186988" cy="4278469"/>
          </a:xfrm>
        </p:spPr>
        <p:txBody>
          <a:bodyPr>
            <a:normAutofit fontScale="85000" lnSpcReduction="20000"/>
          </a:bodyPr>
          <a:lstStyle/>
          <a:p>
            <a:r>
              <a:rPr lang="en-CA" sz="2400" dirty="0"/>
              <a:t>JUST DO IT</a:t>
            </a:r>
          </a:p>
          <a:p>
            <a:r>
              <a:rPr lang="en-CA" sz="2400" dirty="0"/>
              <a:t>Think different</a:t>
            </a:r>
          </a:p>
          <a:p>
            <a:r>
              <a:rPr lang="en-CA" sz="2400" dirty="0"/>
              <a:t>I’m </a:t>
            </a:r>
            <a:r>
              <a:rPr lang="en-CA" sz="2400" dirty="0" err="1"/>
              <a:t>lovin</a:t>
            </a:r>
            <a:r>
              <a:rPr lang="en-CA" sz="2400" dirty="0"/>
              <a:t>’ it</a:t>
            </a:r>
          </a:p>
          <a:p>
            <a:r>
              <a:rPr lang="en-CA" sz="2400" dirty="0"/>
              <a:t>Because you’re worth it. (Because I’m worth it.)</a:t>
            </a:r>
          </a:p>
          <a:p>
            <a:r>
              <a:rPr lang="en-CA" sz="2400" dirty="0"/>
              <a:t>Got Milk?</a:t>
            </a:r>
          </a:p>
          <a:p>
            <a:r>
              <a:rPr lang="en-CA" sz="2400" dirty="0"/>
              <a:t>Melts in Your Mouth, Not in Your Hands</a:t>
            </a:r>
          </a:p>
          <a:p>
            <a:r>
              <a:rPr lang="en-CA" sz="2400" dirty="0" err="1"/>
              <a:t>Betcha</a:t>
            </a:r>
            <a:r>
              <a:rPr lang="en-CA" sz="2400" dirty="0"/>
              <a:t> Can't Eat Just One</a:t>
            </a:r>
          </a:p>
          <a:p>
            <a:r>
              <a:rPr lang="en-CA" sz="2400" dirty="0"/>
              <a:t>There are some things money can't buy. For everything else, there's…</a:t>
            </a:r>
          </a:p>
          <a:p>
            <a:r>
              <a:rPr lang="en-CA" sz="2400" dirty="0"/>
              <a:t>Have a break, have a…</a:t>
            </a:r>
          </a:p>
          <a:p>
            <a:r>
              <a:rPr lang="en-CA" sz="2400" dirty="0"/>
              <a:t>Maybe she's born with it. Maybe it's…</a:t>
            </a:r>
          </a:p>
          <a:p>
            <a:r>
              <a:rPr lang="en-CA" sz="2400" dirty="0"/>
              <a:t>It’s finger </a:t>
            </a:r>
            <a:r>
              <a:rPr lang="en-CA" sz="2400" dirty="0" err="1"/>
              <a:t>lickin</a:t>
            </a:r>
            <a:r>
              <a:rPr lang="en-CA" sz="2400" dirty="0"/>
              <a:t>’ good!</a:t>
            </a:r>
          </a:p>
          <a:p>
            <a:endParaRPr lang="en-CA" dirty="0"/>
          </a:p>
          <a:p>
            <a:endParaRPr lang="en-CA" dirty="0"/>
          </a:p>
        </p:txBody>
      </p:sp>
    </p:spTree>
    <p:extLst>
      <p:ext uri="{BB962C8B-B14F-4D97-AF65-F5344CB8AC3E}">
        <p14:creationId xmlns:p14="http://schemas.microsoft.com/office/powerpoint/2010/main" val="413085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5F08-EC59-4D0B-9B5F-37FEDCF9BBB4}"/>
              </a:ext>
            </a:extLst>
          </p:cNvPr>
          <p:cNvSpPr>
            <a:spLocks noGrp="1"/>
          </p:cNvSpPr>
          <p:nvPr>
            <p:ph type="title"/>
          </p:nvPr>
        </p:nvSpPr>
        <p:spPr/>
        <p:txBody>
          <a:bodyPr>
            <a:normAutofit/>
          </a:bodyPr>
          <a:lstStyle/>
          <a:p>
            <a:r>
              <a:rPr lang="fr-CA" sz="4400" dirty="0"/>
              <a:t>Analyse de publicité – La grille de décodage</a:t>
            </a:r>
          </a:p>
        </p:txBody>
      </p:sp>
      <p:sp>
        <p:nvSpPr>
          <p:cNvPr id="3" name="Espace réservé du contenu 2">
            <a:extLst>
              <a:ext uri="{FF2B5EF4-FFF2-40B4-BE49-F238E27FC236}">
                <a16:creationId xmlns:a16="http://schemas.microsoft.com/office/drawing/2014/main" id="{AFEDEC41-A785-4C0F-9EBE-6CE9060951DB}"/>
              </a:ext>
            </a:extLst>
          </p:cNvPr>
          <p:cNvSpPr>
            <a:spLocks noGrp="1"/>
          </p:cNvSpPr>
          <p:nvPr>
            <p:ph idx="1"/>
          </p:nvPr>
        </p:nvSpPr>
        <p:spPr>
          <a:xfrm>
            <a:off x="603504" y="1737360"/>
            <a:ext cx="11329416" cy="4480560"/>
          </a:xfrm>
        </p:spPr>
        <p:txBody>
          <a:bodyPr>
            <a:normAutofit fontScale="92500"/>
          </a:bodyPr>
          <a:lstStyle/>
          <a:p>
            <a:pPr>
              <a:buFont typeface="Arial" panose="020B0604020202020204" pitchFamily="34" charset="0"/>
              <a:buChar char="•"/>
            </a:pPr>
            <a:r>
              <a:rPr lang="fr-CA" sz="2400" dirty="0"/>
              <a:t> </a:t>
            </a:r>
            <a:r>
              <a:rPr lang="fr-CA" sz="2400" b="1" dirty="0"/>
              <a:t>Nom du produit </a:t>
            </a:r>
            <a:r>
              <a:rPr lang="fr-CA" sz="2400" dirty="0"/>
              <a:t>: nom du produit, service, compagnie, etc.</a:t>
            </a:r>
          </a:p>
          <a:p>
            <a:pPr>
              <a:buFont typeface="Arial" panose="020B0604020202020204" pitchFamily="34" charset="0"/>
              <a:buChar char="•"/>
            </a:pPr>
            <a:r>
              <a:rPr lang="fr-CA" sz="2400" dirty="0"/>
              <a:t> </a:t>
            </a:r>
            <a:r>
              <a:rPr lang="fr-CA" sz="2400" b="1" dirty="0"/>
              <a:t>Description sommaire de l’image </a:t>
            </a:r>
            <a:r>
              <a:rPr lang="fr-CA" sz="2400" dirty="0"/>
              <a:t>: courte phrase, mots-clés</a:t>
            </a:r>
          </a:p>
          <a:p>
            <a:pPr>
              <a:buFont typeface="Arial" panose="020B0604020202020204" pitchFamily="34" charset="0"/>
              <a:buChar char="•"/>
            </a:pPr>
            <a:r>
              <a:rPr lang="fr-CA" sz="2400" dirty="0"/>
              <a:t> </a:t>
            </a:r>
            <a:r>
              <a:rPr lang="fr-CA" sz="2400" b="1" dirty="0"/>
              <a:t>Public cible </a:t>
            </a:r>
            <a:r>
              <a:rPr lang="fr-CA" sz="2400" dirty="0"/>
              <a:t>: À qui s’adresse cette publicité?</a:t>
            </a:r>
          </a:p>
          <a:p>
            <a:pPr>
              <a:buFont typeface="Arial" panose="020B0604020202020204" pitchFamily="34" charset="0"/>
              <a:buChar char="•"/>
            </a:pPr>
            <a:r>
              <a:rPr lang="fr-CA" sz="2400" dirty="0"/>
              <a:t> </a:t>
            </a:r>
            <a:r>
              <a:rPr lang="fr-CA" sz="2400" b="1" dirty="0"/>
              <a:t>Intention de l’auteur </a:t>
            </a:r>
            <a:r>
              <a:rPr lang="fr-CA" sz="2400" dirty="0"/>
              <a:t>: Quel est l’objectif de l’auteur? Ex. vendre, faire connaître un produit, inciter à changer des habitudes, informer, distraire, donner des idées, apprendre des choses, sensibiliser, etc.</a:t>
            </a:r>
          </a:p>
          <a:p>
            <a:pPr>
              <a:buFont typeface="Arial" panose="020B0604020202020204" pitchFamily="34" charset="0"/>
              <a:buChar char="•"/>
            </a:pPr>
            <a:r>
              <a:rPr lang="fr-CA" sz="2400" dirty="0"/>
              <a:t> </a:t>
            </a:r>
            <a:r>
              <a:rPr lang="fr-CA" sz="2400" b="1" dirty="0"/>
              <a:t>Message que veut transmettre l’auteur </a:t>
            </a:r>
            <a:r>
              <a:rPr lang="fr-CA" sz="2400" dirty="0"/>
              <a:t>: Ce que l’auteur veut te communiquer, ce que l’on veut que tu retiennes</a:t>
            </a:r>
          </a:p>
          <a:p>
            <a:pPr>
              <a:buFont typeface="Arial" panose="020B0604020202020204" pitchFamily="34" charset="0"/>
              <a:buChar char="•"/>
            </a:pPr>
            <a:r>
              <a:rPr lang="fr-CA" sz="2400" dirty="0"/>
              <a:t> </a:t>
            </a:r>
            <a:r>
              <a:rPr lang="fr-CA" sz="2400" b="1" dirty="0"/>
              <a:t>Stratégies utilisées </a:t>
            </a:r>
            <a:r>
              <a:rPr lang="fr-CA" sz="2400" dirty="0"/>
              <a:t>: couleur, photo percutante, slogan, vedette, etc. (voir feuille sur les stratégies)</a:t>
            </a:r>
          </a:p>
          <a:p>
            <a:pPr>
              <a:buFont typeface="Arial" panose="020B0604020202020204" pitchFamily="34" charset="0"/>
              <a:buChar char="•"/>
            </a:pPr>
            <a:r>
              <a:rPr lang="fr-CA" sz="2400" dirty="0"/>
              <a:t> </a:t>
            </a:r>
            <a:r>
              <a:rPr lang="fr-CA" sz="2400" b="1" dirty="0"/>
              <a:t>Valeurs véhiculées </a:t>
            </a:r>
            <a:r>
              <a:rPr lang="fr-CA" sz="2400" dirty="0"/>
              <a:t>: qualité, ce que l’on valorise (ex. la force, la rapidité, la famille, la beauté, etc.)</a:t>
            </a:r>
          </a:p>
        </p:txBody>
      </p:sp>
    </p:spTree>
    <p:extLst>
      <p:ext uri="{BB962C8B-B14F-4D97-AF65-F5344CB8AC3E}">
        <p14:creationId xmlns:p14="http://schemas.microsoft.com/office/powerpoint/2010/main" val="418947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88638-2B7E-49FD-AB56-4BACE5111B7D}"/>
              </a:ext>
            </a:extLst>
          </p:cNvPr>
          <p:cNvSpPr>
            <a:spLocks noGrp="1"/>
          </p:cNvSpPr>
          <p:nvPr>
            <p:ph type="title"/>
          </p:nvPr>
        </p:nvSpPr>
        <p:spPr/>
        <p:txBody>
          <a:bodyPr/>
          <a:lstStyle/>
          <a:p>
            <a:r>
              <a:rPr lang="fr-CA" dirty="0"/>
              <a:t>Stratégies utilisées par les publicitaires</a:t>
            </a:r>
          </a:p>
        </p:txBody>
      </p:sp>
      <p:sp>
        <p:nvSpPr>
          <p:cNvPr id="3" name="Espace réservé du contenu 2">
            <a:extLst>
              <a:ext uri="{FF2B5EF4-FFF2-40B4-BE49-F238E27FC236}">
                <a16:creationId xmlns:a16="http://schemas.microsoft.com/office/drawing/2014/main" id="{656B7889-8914-4AD9-A231-5462B22E3853}"/>
              </a:ext>
            </a:extLst>
          </p:cNvPr>
          <p:cNvSpPr>
            <a:spLocks noGrp="1"/>
          </p:cNvSpPr>
          <p:nvPr>
            <p:ph idx="1"/>
          </p:nvPr>
        </p:nvSpPr>
        <p:spPr>
          <a:xfrm>
            <a:off x="1097280" y="1920240"/>
            <a:ext cx="10058400" cy="4233672"/>
          </a:xfrm>
        </p:spPr>
        <p:txBody>
          <a:bodyPr>
            <a:normAutofit/>
          </a:bodyPr>
          <a:lstStyle/>
          <a:p>
            <a:r>
              <a:rPr lang="fr-FR" sz="2400" b="1" dirty="0"/>
              <a:t>L’utilisation d’un porte-parole</a:t>
            </a:r>
            <a:endParaRPr lang="fr-CA" sz="2400" dirty="0"/>
          </a:p>
          <a:p>
            <a:r>
              <a:rPr lang="fr-FR" sz="2400" b="1" dirty="0"/>
              <a:t>L’appel des émotions</a:t>
            </a:r>
          </a:p>
          <a:p>
            <a:r>
              <a:rPr lang="fr-FR" sz="2400" b="1" dirty="0"/>
              <a:t>Le culte de l’idéal</a:t>
            </a:r>
          </a:p>
          <a:p>
            <a:r>
              <a:rPr lang="fr-FR" sz="2400" b="1" dirty="0"/>
              <a:t>L’attrait de la popularité</a:t>
            </a:r>
          </a:p>
          <a:p>
            <a:r>
              <a:rPr lang="fr-FR" sz="2400" b="1" dirty="0"/>
              <a:t>La comparaison avec la concurrence</a:t>
            </a:r>
          </a:p>
          <a:p>
            <a:r>
              <a:rPr lang="fr-FR" sz="2400" b="1" dirty="0"/>
              <a:t>Les témoignages</a:t>
            </a:r>
          </a:p>
          <a:p>
            <a:r>
              <a:rPr lang="fr-FR" sz="2400" b="1" dirty="0"/>
              <a:t>Les faits et statistiques</a:t>
            </a:r>
          </a:p>
          <a:p>
            <a:r>
              <a:rPr lang="fr-FR" sz="2400" b="1" dirty="0"/>
              <a:t>La mémorisation</a:t>
            </a:r>
            <a:endParaRPr lang="fr-CA" sz="2400" dirty="0"/>
          </a:p>
        </p:txBody>
      </p:sp>
    </p:spTree>
    <p:extLst>
      <p:ext uri="{BB962C8B-B14F-4D97-AF65-F5344CB8AC3E}">
        <p14:creationId xmlns:p14="http://schemas.microsoft.com/office/powerpoint/2010/main" val="2398322421"/>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715</Words>
  <Application>Microsoft Office PowerPoint</Application>
  <PresentationFormat>Grand écran</PresentationFormat>
  <Paragraphs>80</Paragraphs>
  <Slides>30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Calibri Light</vt:lpstr>
      <vt:lpstr>Wingdings</vt:lpstr>
      <vt:lpstr>Rétrospective</vt:lpstr>
      <vt:lpstr>FR10F - La publicité</vt:lpstr>
      <vt:lpstr>Objectifs</vt:lpstr>
      <vt:lpstr>Résultats d’apprentissage</vt:lpstr>
      <vt:lpstr>Résultats d’apprentissage (suite)</vt:lpstr>
      <vt:lpstr>Petite discussion avant de commencer…</vt:lpstr>
      <vt:lpstr>À quoi sert la publicité?</vt:lpstr>
      <vt:lpstr>Qui peut identifier la compagnie?</vt:lpstr>
      <vt:lpstr>Analyse de publicité – La grille de décodage</vt:lpstr>
      <vt:lpstr>Stratégies utilisées par les publicitaires</vt:lpstr>
      <vt:lpstr>L’utilisation d’un porte-parole : Que ce soit grâce à sa popularité ou à sa crédibilité, le porte-parole encourage les consommateurs à faire comme lui et à acheter le produit.</vt:lpstr>
      <vt:lpstr>L’appel des émotions : Pas toujours en lien avec le produit annoncé, les publicités présentent des mises en scène qui dégoûtent, qui font rire ou pleurer. Faire réagir le consommateur en touchant ses émotions permet d’augmenter son intérêt pour l’annonce et de s’assurer qu’il se souviendra du produit.</vt:lpstr>
      <vt:lpstr>Le culte de l’idéal : Les publicités présentent souvent un « monde idéal » où les personnes ont un corps parfait, une vie équilibrée, une famille unie, etc. Le consommateur peut ainsi croire que ce qui lui est présenté représente la réalité. </vt:lpstr>
      <vt:lpstr>L’attrait de la popularité : Les publicités peuvent convaincre les consommateurs que le produit est synonyme de popularité. En achetant le produit annoncé, le consommateur fera ainsi l’envie de son entourage, aura plus d’amis et sera accepté dans les groupes les plus distingués. </vt:lpstr>
      <vt:lpstr>La comparaison avec la concurrence : En le comparant avec la marque concurrente la plus populaire, le publicitaire présente les avantages de son produit.</vt:lpstr>
      <vt:lpstr>Les témoignages : Qu’ils soient comédiens ou non, les gens dans les publicités sont toujours heureux de révéler à quel point ils sont satisfaits du produit acheté. Le consommateur croira ainsi qu’il a toutes les chances d’être satisfait lui aussi.</vt:lpstr>
      <vt:lpstr>Les faits et statistiques : En présentant les caractéristiques du produit, la façon dont il est conçu, le lieu de sa fabrication ainsi que des statistiques intéressantes, le publicitaire peut convaincre le consommateur que son produit a tout ce qu’il faut pour lui plaire.</vt:lpstr>
      <vt:lpstr>La mémorisation : L’utilisation de jeux de mots, d’un slogan, de la répétition et d’éléments visuels ou sonores est un bon moyen de s’assurer que le consommateur se souviendra du produit et de la marque.</vt:lpstr>
      <vt:lpstr>L’aspect esthétique: C’est l’apparence de la publicité, que ce soit le choix des images, les couleurs, les photos percutantes, etc.</vt:lpstr>
      <vt:lpstr>Exemples de publicité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FR10F - La publicité</dc:title>
  <dc:creator>Martin Frederick</dc:creator>
  <cp:lastModifiedBy>Martin Frederick</cp:lastModifiedBy>
  <cp:revision>27</cp:revision>
  <dcterms:created xsi:type="dcterms:W3CDTF">2020-02-26T19:02:09Z</dcterms:created>
  <dcterms:modified xsi:type="dcterms:W3CDTF">2020-03-06T17:13:00Z</dcterms:modified>
</cp:coreProperties>
</file>