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Frederick" initials="MF" lastIdx="1" clrIdx="0">
    <p:extLst>
      <p:ext uri="{19B8F6BF-5375-455C-9EA6-DF929625EA0E}">
        <p15:presenceInfo xmlns:p15="http://schemas.microsoft.com/office/powerpoint/2012/main" userId="S-1-5-21-2966017401-561230413-3712785006-42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23T09:20:15.36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6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6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2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97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0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4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1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3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9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8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2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8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33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rancomane.ccdmd.qc.ca/fiche/verbes-anim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francaisfacile.com/exercices/exercice-francais-2/exercice-francais-77610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AA236-8D2F-4CAF-880F-68FC8ED2C9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FR40S – La conjugaison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31E6F0-ECBD-4B77-9A9C-32ED219020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Révision sur les verbes</a:t>
            </a:r>
          </a:p>
        </p:txBody>
      </p:sp>
    </p:spTree>
    <p:extLst>
      <p:ext uri="{BB962C8B-B14F-4D97-AF65-F5344CB8AC3E}">
        <p14:creationId xmlns:p14="http://schemas.microsoft.com/office/powerpoint/2010/main" val="751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FDEB8-536A-47F9-B7C6-22F7C455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Le plus-que-parfait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76DEA7-53E2-4000-BBB0-965DE1D1A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Formé d’un auxiliaire à l’imparfait suivi d’un participe passé: Elle avait acheté sa robe avant de l’avoir essayé.</a:t>
            </a:r>
          </a:p>
          <a:p>
            <a:r>
              <a:rPr lang="fr-CA" dirty="0"/>
              <a:t>Il exprime un fait qui a eu lieu avant un autre fait passé.</a:t>
            </a:r>
          </a:p>
          <a:p>
            <a:r>
              <a:rPr lang="fr-CA" dirty="0"/>
              <a:t>On l’utilise avec l’imparfait et le passé composé/passé simple pour faire des retour en arrière: Lucie était très anxieuse. Elle savait que le bal approchait et sa robe neuve ne lui faisait pas du tout (elle avait négligé de l’essayer avant de l’acheter).</a:t>
            </a:r>
          </a:p>
          <a:p>
            <a:r>
              <a:rPr lang="fr-CA" dirty="0"/>
              <a:t>Exercice: complète le #5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6488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260B4-1B77-4455-8F8A-24727C1B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6. Le mode </a:t>
            </a:r>
            <a:r>
              <a:rPr lang="fr-CA" dirty="0" err="1"/>
              <a:t>conditionel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6A2337-1F0E-4423-8CDF-087C3DEB7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013"/>
          </a:xfrm>
        </p:spPr>
        <p:txBody>
          <a:bodyPr>
            <a:normAutofit lnSpcReduction="10000"/>
          </a:bodyPr>
          <a:lstStyle/>
          <a:p>
            <a:r>
              <a:rPr lang="fr-CA" dirty="0"/>
              <a:t>Le conditionnel permet d'exprimer des faits dont la réalisation est soumise à condition. Il est généralement introduit dans une phrase avec un "si".</a:t>
            </a:r>
          </a:p>
          <a:p>
            <a:r>
              <a:rPr lang="fr-CA" dirty="0"/>
              <a:t>Le conditionnel présent est formé sur la base du futur simple mais avec les terminaisons de l'imparfait:  Verbe ALLER au futur simple: </a:t>
            </a:r>
            <a:r>
              <a:rPr lang="fr-CA" i="1" dirty="0"/>
              <a:t>J'irai</a:t>
            </a:r>
            <a:r>
              <a:rPr lang="fr-CA" dirty="0"/>
              <a:t>. Le verbe aller au conditionnel : </a:t>
            </a:r>
            <a:r>
              <a:rPr lang="fr-CA" i="1" dirty="0"/>
              <a:t>J'irais. Mangerai devient mangerais.</a:t>
            </a:r>
          </a:p>
          <a:p>
            <a:r>
              <a:rPr lang="fr-CA" i="1" dirty="0"/>
              <a:t>Pour former le conditionnel passé, on conjugue l’auxiliaire au conditionnel présent et on ajoute le participe passé. </a:t>
            </a:r>
          </a:p>
          <a:p>
            <a:r>
              <a:rPr lang="fr-CA" i="1" dirty="0"/>
              <a:t>On emploie le conditionnel passé de la même façon que le conditionnel présent et aussi pour exprimer une possibilité, un désir ou un regret.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54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374D1-CF92-49BC-B198-4A43F7C6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peu de révision…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2BEECF-701C-4348-B39F-46C2A5675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Vidéos sur le site web de la classe</a:t>
            </a:r>
          </a:p>
          <a:p>
            <a:r>
              <a:rPr lang="fr-CA" sz="3600" dirty="0">
                <a:hlinkClick r:id="rId2"/>
              </a:rPr>
              <a:t>http://francomane.ccdmd.qc.ca/fiche/verbes-animation</a:t>
            </a:r>
            <a:endParaRPr lang="fr-CA" sz="3600" dirty="0"/>
          </a:p>
          <a:p>
            <a:r>
              <a:rPr lang="fr-CA" sz="3600" dirty="0" err="1"/>
              <a:t>Kahoot</a:t>
            </a:r>
            <a:r>
              <a:rPr lang="fr-CA" sz="3600" dirty="0"/>
              <a:t> (jeu)</a:t>
            </a:r>
          </a:p>
        </p:txBody>
      </p:sp>
    </p:spTree>
    <p:extLst>
      <p:ext uri="{BB962C8B-B14F-4D97-AF65-F5344CB8AC3E}">
        <p14:creationId xmlns:p14="http://schemas.microsoft.com/office/powerpoint/2010/main" val="214391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A2E91-30FC-409C-A0D8-00F02B38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groupes de verbes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C3A8B7-BFE9-4ED5-A124-B07C6501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72832"/>
            <a:ext cx="10742422" cy="4617267"/>
          </a:xfrm>
        </p:spPr>
        <p:txBody>
          <a:bodyPr>
            <a:normAutofit/>
          </a:bodyPr>
          <a:lstStyle/>
          <a:p>
            <a:r>
              <a:rPr lang="fr-CA" sz="3200" dirty="0"/>
              <a:t>Les groupes existent pour faciliter notre vie!</a:t>
            </a:r>
          </a:p>
          <a:p>
            <a:r>
              <a:rPr lang="fr-CA" sz="3200" dirty="0"/>
              <a:t>Trois groupes</a:t>
            </a:r>
          </a:p>
          <a:p>
            <a:pPr lvl="1"/>
            <a:r>
              <a:rPr lang="fr-CA" sz="2800" b="1" dirty="0"/>
              <a:t>1</a:t>
            </a:r>
            <a:r>
              <a:rPr lang="fr-CA" sz="2800" b="1" baseline="30000" dirty="0"/>
              <a:t>er</a:t>
            </a:r>
            <a:r>
              <a:rPr lang="fr-CA" sz="2800" b="1" dirty="0"/>
              <a:t> groupe </a:t>
            </a:r>
            <a:r>
              <a:rPr lang="fr-CA" sz="2800" dirty="0"/>
              <a:t>(verbes en –ER)</a:t>
            </a:r>
          </a:p>
          <a:p>
            <a:pPr lvl="2"/>
            <a:r>
              <a:rPr lang="fr-CA" sz="2400" dirty="0"/>
              <a:t>Régulier</a:t>
            </a:r>
          </a:p>
          <a:p>
            <a:pPr lvl="2"/>
            <a:r>
              <a:rPr lang="fr-CA" sz="2400" dirty="0"/>
              <a:t>Quelques exceptions ou particularités (manger, envoyer)</a:t>
            </a:r>
          </a:p>
          <a:p>
            <a:pPr lvl="1"/>
            <a:r>
              <a:rPr lang="fr-CA" sz="2800" b="1" dirty="0"/>
              <a:t>2</a:t>
            </a:r>
            <a:r>
              <a:rPr lang="fr-CA" sz="2800" b="1" baseline="30000" dirty="0"/>
              <a:t>e</a:t>
            </a:r>
            <a:r>
              <a:rPr lang="fr-CA" sz="2800" b="1" dirty="0"/>
              <a:t> groupe </a:t>
            </a:r>
            <a:r>
              <a:rPr lang="fr-CA" sz="2800" dirty="0"/>
              <a:t>(verbes en –IR qui font –ISSONS à la 1</a:t>
            </a:r>
            <a:r>
              <a:rPr lang="fr-CA" sz="2800" baseline="30000" dirty="0"/>
              <a:t>ère</a:t>
            </a:r>
            <a:r>
              <a:rPr lang="fr-CA" sz="2800" dirty="0"/>
              <a:t> p.pl.)</a:t>
            </a:r>
          </a:p>
          <a:p>
            <a:pPr lvl="2"/>
            <a:r>
              <a:rPr lang="fr-CA" sz="2400" dirty="0"/>
              <a:t>Régulier</a:t>
            </a:r>
          </a:p>
          <a:p>
            <a:pPr lvl="1"/>
            <a:r>
              <a:rPr lang="fr-CA" sz="2800" b="1" dirty="0"/>
              <a:t>3</a:t>
            </a:r>
            <a:r>
              <a:rPr lang="fr-CA" sz="2800" b="1" baseline="30000" dirty="0"/>
              <a:t>e</a:t>
            </a:r>
            <a:r>
              <a:rPr lang="fr-CA" sz="2800" b="1" dirty="0"/>
              <a:t> groupe </a:t>
            </a:r>
            <a:r>
              <a:rPr lang="fr-CA" sz="2800" dirty="0"/>
              <a:t>(verbes en -IR, -OIR et –RE + aller)</a:t>
            </a:r>
          </a:p>
          <a:p>
            <a:pPr lvl="2"/>
            <a:r>
              <a:rPr lang="fr-CA" sz="2400" dirty="0"/>
              <a:t>Irrégulier (le radical change)</a:t>
            </a:r>
          </a:p>
          <a:p>
            <a:pPr lvl="2"/>
            <a:r>
              <a:rPr lang="fr-CA" sz="2400" dirty="0"/>
              <a:t>Les terminaisons restent souvent les mêmes</a:t>
            </a:r>
          </a:p>
        </p:txBody>
      </p:sp>
    </p:spTree>
    <p:extLst>
      <p:ext uri="{BB962C8B-B14F-4D97-AF65-F5344CB8AC3E}">
        <p14:creationId xmlns:p14="http://schemas.microsoft.com/office/powerpoint/2010/main" val="357491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7BE49-C401-4036-962E-7CD0681A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concordance des temps</a:t>
            </a:r>
          </a:p>
        </p:txBody>
      </p:sp>
      <p:sp>
        <p:nvSpPr>
          <p:cNvPr id="6" name="Flèche : double flèche horizontale 5">
            <a:extLst>
              <a:ext uri="{FF2B5EF4-FFF2-40B4-BE49-F238E27FC236}">
                <a16:creationId xmlns:a16="http://schemas.microsoft.com/office/drawing/2014/main" id="{A350A3EE-472E-4CA9-8B5A-379914E6FA28}"/>
              </a:ext>
            </a:extLst>
          </p:cNvPr>
          <p:cNvSpPr/>
          <p:nvPr/>
        </p:nvSpPr>
        <p:spPr>
          <a:xfrm>
            <a:off x="628261" y="3671597"/>
            <a:ext cx="10935477" cy="415211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58D7BC-3C41-40A6-8C93-E711349B1B58}"/>
              </a:ext>
            </a:extLst>
          </p:cNvPr>
          <p:cNvSpPr txBox="1"/>
          <p:nvPr/>
        </p:nvSpPr>
        <p:spPr>
          <a:xfrm>
            <a:off x="2205134" y="2502153"/>
            <a:ext cx="76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Passé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F8BA5DF-92D4-4920-87DD-100F573AA929}"/>
              </a:ext>
            </a:extLst>
          </p:cNvPr>
          <p:cNvSpPr txBox="1"/>
          <p:nvPr/>
        </p:nvSpPr>
        <p:spPr>
          <a:xfrm>
            <a:off x="5621693" y="2502153"/>
            <a:ext cx="94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Présent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C3AF2F-C44D-491F-8636-D4EFCF362BB2}"/>
              </a:ext>
            </a:extLst>
          </p:cNvPr>
          <p:cNvSpPr txBox="1"/>
          <p:nvPr/>
        </p:nvSpPr>
        <p:spPr>
          <a:xfrm>
            <a:off x="9221753" y="2502153"/>
            <a:ext cx="76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Futur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916A41-38A4-4DF4-B379-BE75175B6614}"/>
              </a:ext>
            </a:extLst>
          </p:cNvPr>
          <p:cNvSpPr/>
          <p:nvPr/>
        </p:nvSpPr>
        <p:spPr>
          <a:xfrm>
            <a:off x="5995693" y="3132753"/>
            <a:ext cx="200609" cy="149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03545B-C94F-4C7A-88CB-B553500E43F0}"/>
              </a:ext>
            </a:extLst>
          </p:cNvPr>
          <p:cNvSpPr/>
          <p:nvPr/>
        </p:nvSpPr>
        <p:spPr>
          <a:xfrm>
            <a:off x="2587689" y="3539472"/>
            <a:ext cx="1946989" cy="7152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0A8D619-0AA8-4D8B-BC5D-3C91B45F1A12}"/>
              </a:ext>
            </a:extLst>
          </p:cNvPr>
          <p:cNvCxnSpPr>
            <a:cxnSpLocks/>
          </p:cNvCxnSpPr>
          <p:nvPr/>
        </p:nvCxnSpPr>
        <p:spPr>
          <a:xfrm>
            <a:off x="4077861" y="4084475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3E05BC0A-E3BE-4BC3-85D5-8C9B97213EA6}"/>
              </a:ext>
            </a:extLst>
          </p:cNvPr>
          <p:cNvSpPr txBox="1"/>
          <p:nvPr/>
        </p:nvSpPr>
        <p:spPr>
          <a:xfrm>
            <a:off x="2970244" y="3685594"/>
            <a:ext cx="1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chemeClr val="bg1"/>
                </a:solidFill>
              </a:rPr>
              <a:t>Imparfait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A677B35-F569-42F7-9972-146E14D6F9AF}"/>
              </a:ext>
            </a:extLst>
          </p:cNvPr>
          <p:cNvSpPr txBox="1"/>
          <p:nvPr/>
        </p:nvSpPr>
        <p:spPr>
          <a:xfrm>
            <a:off x="8999001" y="5120711"/>
            <a:ext cx="887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Futur </a:t>
            </a:r>
          </a:p>
          <a:p>
            <a:r>
              <a:rPr lang="fr-CA" dirty="0"/>
              <a:t>simple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826F768-4FCF-497F-B00E-7FF2BA39A9CE}"/>
              </a:ext>
            </a:extLst>
          </p:cNvPr>
          <p:cNvCxnSpPr>
            <a:cxnSpLocks/>
          </p:cNvCxnSpPr>
          <p:nvPr/>
        </p:nvCxnSpPr>
        <p:spPr>
          <a:xfrm>
            <a:off x="9374159" y="4086808"/>
            <a:ext cx="0" cy="98671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F41F116B-F5BB-45F4-B26D-EFE11F35A84C}"/>
              </a:ext>
            </a:extLst>
          </p:cNvPr>
          <p:cNvSpPr txBox="1"/>
          <p:nvPr/>
        </p:nvSpPr>
        <p:spPr>
          <a:xfrm>
            <a:off x="3561183" y="5149235"/>
            <a:ext cx="115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Passé</a:t>
            </a:r>
          </a:p>
          <a:p>
            <a:pPr algn="ctr"/>
            <a:r>
              <a:rPr lang="fr-CA" dirty="0"/>
              <a:t>composé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A5A2BF-70D6-4202-B535-26C6FF45201C}"/>
              </a:ext>
            </a:extLst>
          </p:cNvPr>
          <p:cNvCxnSpPr>
            <a:cxnSpLocks/>
          </p:cNvCxnSpPr>
          <p:nvPr/>
        </p:nvCxnSpPr>
        <p:spPr>
          <a:xfrm>
            <a:off x="3136829" y="4084475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F29EF27-7BE0-4035-949D-7FD78AF36F23}"/>
              </a:ext>
            </a:extLst>
          </p:cNvPr>
          <p:cNvSpPr txBox="1"/>
          <p:nvPr/>
        </p:nvSpPr>
        <p:spPr>
          <a:xfrm>
            <a:off x="2620151" y="5149235"/>
            <a:ext cx="115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Passé</a:t>
            </a:r>
          </a:p>
          <a:p>
            <a:pPr algn="ctr"/>
            <a:r>
              <a:rPr lang="fr-CA" dirty="0"/>
              <a:t>simple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06FC2CA-8858-4A84-B092-0934996C3027}"/>
              </a:ext>
            </a:extLst>
          </p:cNvPr>
          <p:cNvCxnSpPr>
            <a:cxnSpLocks/>
          </p:cNvCxnSpPr>
          <p:nvPr/>
        </p:nvCxnSpPr>
        <p:spPr>
          <a:xfrm>
            <a:off x="1209381" y="4065814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6C0DC21F-723B-4AEB-BB57-45188F9EABAF}"/>
              </a:ext>
            </a:extLst>
          </p:cNvPr>
          <p:cNvSpPr txBox="1"/>
          <p:nvPr/>
        </p:nvSpPr>
        <p:spPr>
          <a:xfrm>
            <a:off x="618058" y="5130574"/>
            <a:ext cx="115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Plus-que-parfait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4EFE038-5FA6-4407-99C9-A1C0189DA41D}"/>
              </a:ext>
            </a:extLst>
          </p:cNvPr>
          <p:cNvCxnSpPr>
            <a:cxnSpLocks/>
          </p:cNvCxnSpPr>
          <p:nvPr/>
        </p:nvCxnSpPr>
        <p:spPr>
          <a:xfrm>
            <a:off x="7563243" y="4065814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553C35D4-BAC2-453D-AEB3-28B617D72C6F}"/>
              </a:ext>
            </a:extLst>
          </p:cNvPr>
          <p:cNvSpPr txBox="1"/>
          <p:nvPr/>
        </p:nvSpPr>
        <p:spPr>
          <a:xfrm>
            <a:off x="7046565" y="5130574"/>
            <a:ext cx="115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Futur</a:t>
            </a:r>
          </a:p>
          <a:p>
            <a:pPr algn="ctr"/>
            <a:r>
              <a:rPr lang="fr-CA" dirty="0"/>
              <a:t>antérieur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16F1209E-C2B2-47EB-A588-226A41F0D710}"/>
              </a:ext>
            </a:extLst>
          </p:cNvPr>
          <p:cNvCxnSpPr>
            <a:cxnSpLocks/>
          </p:cNvCxnSpPr>
          <p:nvPr/>
        </p:nvCxnSpPr>
        <p:spPr>
          <a:xfrm>
            <a:off x="2248479" y="4065814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6983EEE-EBD4-4515-B8C1-DD03F4378CAF}"/>
              </a:ext>
            </a:extLst>
          </p:cNvPr>
          <p:cNvSpPr txBox="1"/>
          <p:nvPr/>
        </p:nvSpPr>
        <p:spPr>
          <a:xfrm>
            <a:off x="1731801" y="5130574"/>
            <a:ext cx="115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Passé antérieur</a:t>
            </a:r>
          </a:p>
        </p:txBody>
      </p:sp>
      <p:sp>
        <p:nvSpPr>
          <p:cNvPr id="28" name="Flèche : courbe vers le bas 27">
            <a:extLst>
              <a:ext uri="{FF2B5EF4-FFF2-40B4-BE49-F238E27FC236}">
                <a16:creationId xmlns:a16="http://schemas.microsoft.com/office/drawing/2014/main" id="{1F0CA680-0FFC-4704-8686-3B838F3C823F}"/>
              </a:ext>
            </a:extLst>
          </p:cNvPr>
          <p:cNvSpPr/>
          <p:nvPr/>
        </p:nvSpPr>
        <p:spPr>
          <a:xfrm flipH="1">
            <a:off x="2266943" y="4886920"/>
            <a:ext cx="753348" cy="282204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1" name="Flèche : courbe vers le bas 30">
            <a:extLst>
              <a:ext uri="{FF2B5EF4-FFF2-40B4-BE49-F238E27FC236}">
                <a16:creationId xmlns:a16="http://schemas.microsoft.com/office/drawing/2014/main" id="{8D6E2DF0-3952-45A9-88B1-FC28F1DA15EE}"/>
              </a:ext>
            </a:extLst>
          </p:cNvPr>
          <p:cNvSpPr/>
          <p:nvPr/>
        </p:nvSpPr>
        <p:spPr>
          <a:xfrm flipH="1">
            <a:off x="680321" y="4386885"/>
            <a:ext cx="3709299" cy="782240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2" name="Flèche : courbe vers le bas 31">
            <a:extLst>
              <a:ext uri="{FF2B5EF4-FFF2-40B4-BE49-F238E27FC236}">
                <a16:creationId xmlns:a16="http://schemas.microsoft.com/office/drawing/2014/main" id="{579E98E8-0D56-4CC6-9EFB-81EF0EF41219}"/>
              </a:ext>
            </a:extLst>
          </p:cNvPr>
          <p:cNvSpPr/>
          <p:nvPr/>
        </p:nvSpPr>
        <p:spPr>
          <a:xfrm flipH="1">
            <a:off x="7713550" y="4816444"/>
            <a:ext cx="1561949" cy="332791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0222C0D3-F4CC-4802-842D-14203ADFDABA}"/>
              </a:ext>
            </a:extLst>
          </p:cNvPr>
          <p:cNvCxnSpPr>
            <a:cxnSpLocks/>
          </p:cNvCxnSpPr>
          <p:nvPr/>
        </p:nvCxnSpPr>
        <p:spPr>
          <a:xfrm>
            <a:off x="5099756" y="4084475"/>
            <a:ext cx="0" cy="98904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503AA177-35AB-41E3-A8DC-DC61ED86975E}"/>
              </a:ext>
            </a:extLst>
          </p:cNvPr>
          <p:cNvSpPr txBox="1"/>
          <p:nvPr/>
        </p:nvSpPr>
        <p:spPr>
          <a:xfrm>
            <a:off x="4604745" y="5164495"/>
            <a:ext cx="152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Conditionnel passé</a:t>
            </a:r>
          </a:p>
        </p:txBody>
      </p:sp>
      <p:sp>
        <p:nvSpPr>
          <p:cNvPr id="36" name="Flèche : courbe vers le bas 35">
            <a:extLst>
              <a:ext uri="{FF2B5EF4-FFF2-40B4-BE49-F238E27FC236}">
                <a16:creationId xmlns:a16="http://schemas.microsoft.com/office/drawing/2014/main" id="{E1BEC227-B1CC-4EAC-A3E7-6BDFC63CA2BE}"/>
              </a:ext>
            </a:extLst>
          </p:cNvPr>
          <p:cNvSpPr/>
          <p:nvPr/>
        </p:nvSpPr>
        <p:spPr>
          <a:xfrm flipH="1">
            <a:off x="1371605" y="4621022"/>
            <a:ext cx="2042530" cy="543473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B2ABDBE-C4DD-425C-B797-E1AE16B3ABAF}"/>
              </a:ext>
            </a:extLst>
          </p:cNvPr>
          <p:cNvSpPr txBox="1"/>
          <p:nvPr/>
        </p:nvSpPr>
        <p:spPr>
          <a:xfrm>
            <a:off x="4741588" y="4467715"/>
            <a:ext cx="52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FFFF00"/>
                </a:solidFill>
              </a:rPr>
              <a:t>Si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EAF0B1B-9C8F-485C-9FC2-C569DCB37791}"/>
              </a:ext>
            </a:extLst>
          </p:cNvPr>
          <p:cNvCxnSpPr>
            <a:cxnSpLocks/>
          </p:cNvCxnSpPr>
          <p:nvPr/>
        </p:nvCxnSpPr>
        <p:spPr>
          <a:xfrm>
            <a:off x="6094943" y="4706348"/>
            <a:ext cx="23670" cy="139842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2CF9C8F7-0071-4A36-8DFD-61EB55321885}"/>
              </a:ext>
            </a:extLst>
          </p:cNvPr>
          <p:cNvSpPr txBox="1"/>
          <p:nvPr/>
        </p:nvSpPr>
        <p:spPr>
          <a:xfrm>
            <a:off x="5621693" y="6111447"/>
            <a:ext cx="152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Conditionnel présent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92C72FF-545A-406A-B5EB-A16C0F9D695D}"/>
              </a:ext>
            </a:extLst>
          </p:cNvPr>
          <p:cNvSpPr txBox="1"/>
          <p:nvPr/>
        </p:nvSpPr>
        <p:spPr>
          <a:xfrm>
            <a:off x="6150803" y="5330990"/>
            <a:ext cx="52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FFFF00"/>
                </a:solidFill>
              </a:rPr>
              <a:t>Si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F21D54D-4FE4-4E5A-8519-706426D9D61A}"/>
              </a:ext>
            </a:extLst>
          </p:cNvPr>
          <p:cNvSpPr txBox="1"/>
          <p:nvPr/>
        </p:nvSpPr>
        <p:spPr>
          <a:xfrm>
            <a:off x="6269408" y="2921660"/>
            <a:ext cx="887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Futur proche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6893E75-25ED-43BD-A6AA-07B9F3E47601}"/>
              </a:ext>
            </a:extLst>
          </p:cNvPr>
          <p:cNvCxnSpPr>
            <a:cxnSpLocks/>
          </p:cNvCxnSpPr>
          <p:nvPr/>
        </p:nvCxnSpPr>
        <p:spPr>
          <a:xfrm>
            <a:off x="6713347" y="3539472"/>
            <a:ext cx="0" cy="3140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90CF39B3-FD5B-404F-856C-3E9FBC8CEEE5}"/>
              </a:ext>
            </a:extLst>
          </p:cNvPr>
          <p:cNvSpPr txBox="1"/>
          <p:nvPr/>
        </p:nvSpPr>
        <p:spPr>
          <a:xfrm>
            <a:off x="5116900" y="2929226"/>
            <a:ext cx="887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Passé récent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1E447E1-7CEB-473E-8D51-B61E42723ECB}"/>
              </a:ext>
            </a:extLst>
          </p:cNvPr>
          <p:cNvCxnSpPr>
            <a:cxnSpLocks/>
          </p:cNvCxnSpPr>
          <p:nvPr/>
        </p:nvCxnSpPr>
        <p:spPr>
          <a:xfrm>
            <a:off x="5560839" y="3547038"/>
            <a:ext cx="0" cy="30650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5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5" grpId="0"/>
      <p:bldP spid="16" grpId="0"/>
      <p:bldP spid="19" grpId="0"/>
      <p:bldP spid="21" grpId="0"/>
      <p:bldP spid="23" grpId="0"/>
      <p:bldP spid="25" grpId="0"/>
      <p:bldP spid="27" grpId="0"/>
      <p:bldP spid="28" grpId="0" animBg="1"/>
      <p:bldP spid="31" grpId="0" animBg="1"/>
      <p:bldP spid="32" grpId="0" animBg="1"/>
      <p:bldP spid="35" grpId="0"/>
      <p:bldP spid="36" grpId="0" animBg="1"/>
      <p:bldP spid="37" grpId="0"/>
      <p:bldP spid="39" grpId="0"/>
      <p:bldP spid="40" grpId="0"/>
      <p:bldP spid="42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F7168-103C-48E3-A890-40EB70F3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Le présent de l’indicatif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3DB184-B7B2-46A0-B639-2B76D2B5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présent situe l’action au moment où l’on parle. L’action est en train de se faire.</a:t>
            </a:r>
          </a:p>
          <a:p>
            <a:r>
              <a:rPr lang="fr-CA" dirty="0"/>
              <a:t>On construit le verbe à l’aide du radical + terminaison</a:t>
            </a:r>
          </a:p>
          <a:p>
            <a:r>
              <a:rPr lang="fr-CA" dirty="0"/>
              <a:t>Verbes modèles:</a:t>
            </a:r>
          </a:p>
          <a:p>
            <a:pPr lvl="1"/>
            <a:r>
              <a:rPr lang="fr-CA" dirty="0"/>
              <a:t>1</a:t>
            </a:r>
            <a:r>
              <a:rPr lang="fr-CA" baseline="30000" dirty="0"/>
              <a:t>er</a:t>
            </a:r>
            <a:r>
              <a:rPr lang="fr-CA" dirty="0"/>
              <a:t> groupe: aim</a:t>
            </a:r>
            <a:r>
              <a:rPr lang="fr-CA" dirty="0">
                <a:solidFill>
                  <a:srgbClr val="FFFF00"/>
                </a:solidFill>
              </a:rPr>
              <a:t>er</a:t>
            </a:r>
          </a:p>
          <a:p>
            <a:pPr lvl="1"/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groupe: fin</a:t>
            </a:r>
            <a:r>
              <a:rPr lang="fr-CA" dirty="0">
                <a:solidFill>
                  <a:srgbClr val="FFFF00"/>
                </a:solidFill>
              </a:rPr>
              <a:t>ir</a:t>
            </a:r>
          </a:p>
          <a:p>
            <a:pPr lvl="1"/>
            <a:r>
              <a:rPr lang="fr-CA" dirty="0"/>
              <a:t>3</a:t>
            </a:r>
            <a:r>
              <a:rPr lang="fr-CA" baseline="30000" dirty="0"/>
              <a:t>e</a:t>
            </a:r>
            <a:r>
              <a:rPr lang="fr-CA" dirty="0"/>
              <a:t> groupe: aucun en particulier, souvent aller, tenir, sentir, mourir, mettre, lire, faire, pouvoir, connaitre, boire, etc.</a:t>
            </a:r>
          </a:p>
          <a:p>
            <a:r>
              <a:rPr lang="fr-CA" dirty="0"/>
              <a:t>Exercice: complète le #1 à la page 2 de ton document</a:t>
            </a:r>
          </a:p>
        </p:txBody>
      </p:sp>
    </p:spTree>
    <p:extLst>
      <p:ext uri="{BB962C8B-B14F-4D97-AF65-F5344CB8AC3E}">
        <p14:creationId xmlns:p14="http://schemas.microsoft.com/office/powerpoint/2010/main" val="156171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4CE08-142B-47A4-9625-052DF4ED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Le futur de l’indicatif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3622B0-E24E-4637-BE94-830C7B834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10936" cy="4368727"/>
          </a:xfrm>
        </p:spPr>
        <p:txBody>
          <a:bodyPr>
            <a:noAutofit/>
          </a:bodyPr>
          <a:lstStyle/>
          <a:p>
            <a:r>
              <a:rPr lang="fr-CA" sz="2600" dirty="0"/>
              <a:t>Le futur simple situe l’action après le moment où l’on parle.</a:t>
            </a:r>
          </a:p>
          <a:p>
            <a:r>
              <a:rPr lang="fr-CA" sz="2600" dirty="0"/>
              <a:t>Il y a souvent des indices (marques temporelles) du genre </a:t>
            </a:r>
            <a:r>
              <a:rPr lang="fr-CA" sz="2600" i="1" dirty="0"/>
              <a:t>demain, un peu plus tard, la semaine suivante, plusieurs semaines passèrent</a:t>
            </a:r>
            <a:r>
              <a:rPr lang="fr-CA" sz="2600" dirty="0"/>
              <a:t>, etc.</a:t>
            </a:r>
          </a:p>
          <a:p>
            <a:r>
              <a:rPr lang="fr-CA" sz="2600" dirty="0"/>
              <a:t>Pour construire le futur simple, il faut mettre le verbe à l’infinitif et ajouter la terminaison du verbe (-ai, -as, -a, -</a:t>
            </a:r>
            <a:r>
              <a:rPr lang="fr-CA" sz="2600" dirty="0" err="1"/>
              <a:t>ons</a:t>
            </a:r>
            <a:r>
              <a:rPr lang="fr-CA" sz="2600" dirty="0"/>
              <a:t>, -</a:t>
            </a:r>
            <a:r>
              <a:rPr lang="fr-CA" sz="2600" dirty="0" err="1"/>
              <a:t>ez</a:t>
            </a:r>
            <a:r>
              <a:rPr lang="fr-CA" sz="2600" dirty="0"/>
              <a:t>, -ont)</a:t>
            </a:r>
          </a:p>
          <a:p>
            <a:r>
              <a:rPr lang="fr-CA" sz="2600" dirty="0"/>
              <a:t>Pour les verbes du 3</a:t>
            </a:r>
            <a:r>
              <a:rPr lang="fr-CA" sz="2600" baseline="30000" dirty="0"/>
              <a:t>e</a:t>
            </a:r>
            <a:r>
              <a:rPr lang="fr-CA" sz="2600" dirty="0"/>
              <a:t> groupe, on laisse tomber le e des verbes en –RE. Par exemple, PRENDRE devient « Je prendrai » au futur simple.</a:t>
            </a:r>
          </a:p>
          <a:p>
            <a:r>
              <a:rPr lang="fr-CA" sz="2600" dirty="0"/>
              <a:t>Le futur proche se construit à l’aide du verbe aller suivi d’un infinitif.</a:t>
            </a:r>
          </a:p>
          <a:p>
            <a:r>
              <a:rPr lang="fr-CA" sz="2600" dirty="0"/>
              <a:t>Exercice: complète le #2 à la page 3.</a:t>
            </a:r>
          </a:p>
        </p:txBody>
      </p:sp>
    </p:spTree>
    <p:extLst>
      <p:ext uri="{BB962C8B-B14F-4D97-AF65-F5344CB8AC3E}">
        <p14:creationId xmlns:p14="http://schemas.microsoft.com/office/powerpoint/2010/main" val="20474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5D1F1-CB82-48AB-81F6-0F926A23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Le passé composé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429A4-1828-49AC-B487-C67F5FB82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28650" cy="4151013"/>
          </a:xfrm>
        </p:spPr>
        <p:txBody>
          <a:bodyPr>
            <a:noAutofit/>
          </a:bodyPr>
          <a:lstStyle/>
          <a:p>
            <a:r>
              <a:rPr lang="fr-CA" sz="2800" dirty="0"/>
              <a:t>On forme le passé composé à l’aide d’un auxiliaire au présent et d’un participe passé. Il faut parfois faire l’élision du E avec AVOIR.</a:t>
            </a:r>
          </a:p>
          <a:p>
            <a:r>
              <a:rPr lang="fr-CA" sz="2800" dirty="0"/>
              <a:t>Pour former le participe passé, il faut transformer le ER en É et le IR en I. Pour les verbes du 3</a:t>
            </a:r>
            <a:r>
              <a:rPr lang="fr-CA" sz="2800" baseline="30000" dirty="0"/>
              <a:t>e</a:t>
            </a:r>
            <a:r>
              <a:rPr lang="fr-CA" sz="2800" dirty="0"/>
              <a:t> groupe, il existe 7 terminaisons.</a:t>
            </a:r>
          </a:p>
          <a:p>
            <a:r>
              <a:rPr lang="fr-CA" sz="2800" dirty="0"/>
              <a:t>On utilise principalement l’auxiliaire AVOIR, mais certains verbes utilisent le verbe ÊTRE.</a:t>
            </a:r>
          </a:p>
          <a:p>
            <a:r>
              <a:rPr lang="fr-CA" sz="2800" dirty="0"/>
              <a:t>Il existe différentes façons de mémoriser ces verbes:</a:t>
            </a:r>
          </a:p>
          <a:p>
            <a:pPr lvl="1"/>
            <a:r>
              <a:rPr lang="fr-CA" sz="2400" dirty="0"/>
              <a:t>La maison d’être</a:t>
            </a:r>
          </a:p>
          <a:p>
            <a:pPr lvl="1"/>
            <a:r>
              <a:rPr lang="fr-CA" sz="2400" dirty="0"/>
              <a:t>Dr. &amp; Mrs. P. </a:t>
            </a:r>
            <a:r>
              <a:rPr lang="fr-CA" sz="2400" dirty="0" err="1"/>
              <a:t>Vandertramp</a:t>
            </a:r>
            <a:endParaRPr lang="fr-CA" sz="2400" dirty="0"/>
          </a:p>
          <a:p>
            <a:pPr lvl="1"/>
            <a:r>
              <a:rPr lang="fr-CA" sz="2400" dirty="0"/>
              <a:t>La méthode SNAP</a:t>
            </a:r>
          </a:p>
        </p:txBody>
      </p:sp>
    </p:spTree>
    <p:extLst>
      <p:ext uri="{BB962C8B-B14F-4D97-AF65-F5344CB8AC3E}">
        <p14:creationId xmlns:p14="http://schemas.microsoft.com/office/powerpoint/2010/main" val="2987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A7527-F73B-439E-B614-F48164B2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Le passé composé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66C3F-BDC4-4EEC-8684-939EC4E6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1293965" cy="4259870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Avec l’auxiliaire ÊTRE, il faut accorder le participe passé: Charlotte est morte.</a:t>
            </a:r>
          </a:p>
          <a:p>
            <a:r>
              <a:rPr lang="fr-CA" dirty="0"/>
              <a:t>Avec l’auxiliaire AVOIR, c’est plus compliqué, mais en général le participe passé reste invariable: J’ai mangé une glace en France. La glace que j’ai mangée était délicieuse (Complément direct placé avant le verbe).</a:t>
            </a:r>
          </a:p>
          <a:p>
            <a:r>
              <a:rPr lang="fr-CA" dirty="0"/>
              <a:t>Le passé composé exprime un fait passé et terminé (début et fin): Hier, Lucie a texté sa meilleure amie.</a:t>
            </a:r>
          </a:p>
          <a:p>
            <a:r>
              <a:rPr lang="fr-CA" dirty="0"/>
              <a:t>Le passé composé est souvent utilisé pour faire avancer le récit à des moments précis du passé: Pendant qu’elle faisait ses devoirs, Lucie a texté sa meilleure amie pour lui annoncer qu’elle n’irait plus au bal des finissants avec elle.</a:t>
            </a:r>
          </a:p>
          <a:p>
            <a:r>
              <a:rPr lang="fr-CA" dirty="0"/>
              <a:t>À l’écrit on utilise souvent le passé simple au lieu du passé composé.</a:t>
            </a:r>
          </a:p>
          <a:p>
            <a:r>
              <a:rPr lang="fr-CA" sz="2200" dirty="0">
                <a:hlinkClick r:id="rId2"/>
              </a:rPr>
              <a:t>https://www.francaisfacile.com/exercices/exercice-francais-2/exercice-francais-77610.php</a:t>
            </a:r>
            <a:endParaRPr lang="fr-CA" sz="2200" dirty="0"/>
          </a:p>
          <a:p>
            <a:r>
              <a:rPr lang="fr-CA" dirty="0"/>
              <a:t>Exercice: complète le #3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8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D3E4D8-4D37-4D81-A6B4-B7519D7E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 L’imparfait de l’indicatif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22A46-4873-461E-A07D-FFF143DAA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76250" cy="4521127"/>
          </a:xfrm>
        </p:spPr>
        <p:txBody>
          <a:bodyPr/>
          <a:lstStyle/>
          <a:p>
            <a:r>
              <a:rPr lang="fr-CA" sz="2800" dirty="0"/>
              <a:t>L’imparfait se forme en 3 étapes: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400" dirty="0"/>
              <a:t>Identifie la 1</a:t>
            </a:r>
            <a:r>
              <a:rPr lang="fr-CA" sz="2400" baseline="30000" dirty="0"/>
              <a:t>ère</a:t>
            </a:r>
            <a:r>
              <a:rPr lang="fr-CA" sz="2400" dirty="0"/>
              <a:t> personne du pluriel au présent: Nous parlons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400" dirty="0"/>
              <a:t>Identifie le radical: Nous </a:t>
            </a:r>
            <a:r>
              <a:rPr lang="fr-CA" sz="2400" dirty="0" err="1"/>
              <a:t>parl</a:t>
            </a:r>
            <a:r>
              <a:rPr lang="fr-CA" sz="2400" dirty="0"/>
              <a:t>-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400" dirty="0"/>
              <a:t>Ajoute les terminaisons de l’imparfait: -ais, -ais, -ait, -ions, -</a:t>
            </a:r>
            <a:r>
              <a:rPr lang="fr-CA" sz="2400" dirty="0" err="1"/>
              <a:t>iez</a:t>
            </a:r>
            <a:r>
              <a:rPr lang="fr-CA" sz="2400" dirty="0"/>
              <a:t>, -aient</a:t>
            </a:r>
          </a:p>
          <a:p>
            <a:r>
              <a:rPr lang="fr-CA" dirty="0"/>
              <a:t>Seul le verbe ÊTRE est irrégulier: j’étais, tu étais, il était, nous étions, vous étiez, elles étaient</a:t>
            </a:r>
          </a:p>
          <a:p>
            <a:r>
              <a:rPr lang="fr-CA" dirty="0"/>
              <a:t>L’imparfait montre un fait en train de se dérouler sans en montrer le début ni la fin. L’action est considérée inachevée car elle est interrompu.</a:t>
            </a:r>
          </a:p>
          <a:p>
            <a:r>
              <a:rPr lang="fr-CA" dirty="0"/>
              <a:t>On l’utilise pour présenter le décor et les personnages (Jack </a:t>
            </a:r>
            <a:r>
              <a:rPr lang="fr-CA" i="1" dirty="0"/>
              <a:t>était</a:t>
            </a:r>
            <a:r>
              <a:rPr lang="fr-CA" dirty="0"/>
              <a:t> très grand) et pour les faits répétés (Jack </a:t>
            </a:r>
            <a:r>
              <a:rPr lang="fr-CA" i="1" dirty="0"/>
              <a:t>arrivait</a:t>
            </a:r>
            <a:r>
              <a:rPr lang="fr-CA" dirty="0"/>
              <a:t> à l’école à 8h tous les matins).</a:t>
            </a:r>
          </a:p>
          <a:p>
            <a:r>
              <a:rPr lang="fr-CA" dirty="0"/>
              <a:t>Exercice: complète le #4</a:t>
            </a:r>
          </a:p>
        </p:txBody>
      </p:sp>
    </p:spTree>
    <p:extLst>
      <p:ext uri="{BB962C8B-B14F-4D97-AF65-F5344CB8AC3E}">
        <p14:creationId xmlns:p14="http://schemas.microsoft.com/office/powerpoint/2010/main" val="71401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1060</TotalTime>
  <Words>885</Words>
  <Application>Microsoft Office PowerPoint</Application>
  <PresentationFormat>Grand écran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FR40S – La conjugaison</vt:lpstr>
      <vt:lpstr>Un peu de révision…</vt:lpstr>
      <vt:lpstr>Les groupes de verbes</vt:lpstr>
      <vt:lpstr>La concordance des temps</vt:lpstr>
      <vt:lpstr>1. Le présent de l’indicatif</vt:lpstr>
      <vt:lpstr>2. Le futur de l’indicatif</vt:lpstr>
      <vt:lpstr>3. Le passé composé</vt:lpstr>
      <vt:lpstr>3. Le passé composé (suite)</vt:lpstr>
      <vt:lpstr>4. L’imparfait de l’indicatif</vt:lpstr>
      <vt:lpstr>5. Le plus-que-parfait</vt:lpstr>
      <vt:lpstr>6. Le mode conditionel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FR40S – La conjugaison</dc:title>
  <dc:creator>Martin Frederick</dc:creator>
  <cp:lastModifiedBy>Martin Frederick</cp:lastModifiedBy>
  <cp:revision>39</cp:revision>
  <dcterms:created xsi:type="dcterms:W3CDTF">2019-05-22T16:22:11Z</dcterms:created>
  <dcterms:modified xsi:type="dcterms:W3CDTF">2019-05-24T20:39:28Z</dcterms:modified>
</cp:coreProperties>
</file>