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66" r:id="rId3"/>
    <p:sldId id="274" r:id="rId4"/>
    <p:sldId id="257" r:id="rId5"/>
    <p:sldId id="267" r:id="rId6"/>
    <p:sldId id="258" r:id="rId7"/>
    <p:sldId id="268" r:id="rId8"/>
    <p:sldId id="259" r:id="rId9"/>
    <p:sldId id="269" r:id="rId10"/>
    <p:sldId id="260" r:id="rId11"/>
    <p:sldId id="270" r:id="rId12"/>
    <p:sldId id="261" r:id="rId13"/>
    <p:sldId id="271" r:id="rId14"/>
    <p:sldId id="262" r:id="rId15"/>
    <p:sldId id="272" r:id="rId16"/>
    <p:sldId id="263" r:id="rId17"/>
    <p:sldId id="273" r:id="rId18"/>
    <p:sldId id="264" r:id="rId19"/>
    <p:sldId id="265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74945C6-C775-44C6-B1BF-425D2FAF6074}" type="datetimeFigureOut">
              <a:rPr lang="fr-CA" smtClean="0"/>
              <a:t>2020-10-05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80A4DC7-C2EF-4DA2-BDE6-A4029E42025A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09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45C6-C775-44C6-B1BF-425D2FAF6074}" type="datetimeFigureOut">
              <a:rPr lang="fr-CA" smtClean="0"/>
              <a:t>2020-10-05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4DC7-C2EF-4DA2-BDE6-A4029E42025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897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45C6-C775-44C6-B1BF-425D2FAF6074}" type="datetimeFigureOut">
              <a:rPr lang="fr-CA" smtClean="0"/>
              <a:t>2020-10-05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4DC7-C2EF-4DA2-BDE6-A4029E42025A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519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45C6-C775-44C6-B1BF-425D2FAF6074}" type="datetimeFigureOut">
              <a:rPr lang="fr-CA" smtClean="0"/>
              <a:t>2020-10-05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4DC7-C2EF-4DA2-BDE6-A4029E42025A}" type="slidenum">
              <a:rPr lang="fr-CA" smtClean="0"/>
              <a:t>‹N°›</a:t>
            </a:fld>
            <a:endParaRPr lang="fr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252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45C6-C775-44C6-B1BF-425D2FAF6074}" type="datetimeFigureOut">
              <a:rPr lang="fr-CA" smtClean="0"/>
              <a:t>2020-10-05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4DC7-C2EF-4DA2-BDE6-A4029E42025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334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45C6-C775-44C6-B1BF-425D2FAF6074}" type="datetimeFigureOut">
              <a:rPr lang="fr-CA" smtClean="0"/>
              <a:t>2020-10-05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4DC7-C2EF-4DA2-BDE6-A4029E42025A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790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45C6-C775-44C6-B1BF-425D2FAF6074}" type="datetimeFigureOut">
              <a:rPr lang="fr-CA" smtClean="0"/>
              <a:t>2020-10-05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4DC7-C2EF-4DA2-BDE6-A4029E42025A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482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45C6-C775-44C6-B1BF-425D2FAF6074}" type="datetimeFigureOut">
              <a:rPr lang="fr-CA" smtClean="0"/>
              <a:t>2020-10-05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4DC7-C2EF-4DA2-BDE6-A4029E42025A}" type="slidenum">
              <a:rPr lang="fr-CA" smtClean="0"/>
              <a:t>‹N°›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786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45C6-C775-44C6-B1BF-425D2FAF6074}" type="datetimeFigureOut">
              <a:rPr lang="fr-CA" smtClean="0"/>
              <a:t>2020-10-05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4DC7-C2EF-4DA2-BDE6-A4029E42025A}" type="slidenum">
              <a:rPr lang="fr-CA" smtClean="0"/>
              <a:t>‹N°›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4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45C6-C775-44C6-B1BF-425D2FAF6074}" type="datetimeFigureOut">
              <a:rPr lang="fr-CA" smtClean="0"/>
              <a:t>2020-10-05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4DC7-C2EF-4DA2-BDE6-A4029E42025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551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45C6-C775-44C6-B1BF-425D2FAF6074}" type="datetimeFigureOut">
              <a:rPr lang="fr-CA" smtClean="0"/>
              <a:t>2020-10-05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4DC7-C2EF-4DA2-BDE6-A4029E42025A}" type="slidenum">
              <a:rPr lang="fr-CA" smtClean="0"/>
              <a:t>‹N°›</a:t>
            </a:fld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1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45C6-C775-44C6-B1BF-425D2FAF6074}" type="datetimeFigureOut">
              <a:rPr lang="fr-CA" smtClean="0"/>
              <a:t>2020-10-05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4DC7-C2EF-4DA2-BDE6-A4029E42025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304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45C6-C775-44C6-B1BF-425D2FAF6074}" type="datetimeFigureOut">
              <a:rPr lang="fr-CA" smtClean="0"/>
              <a:t>2020-10-05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4DC7-C2EF-4DA2-BDE6-A4029E42025A}" type="slidenum">
              <a:rPr lang="fr-CA" smtClean="0"/>
              <a:t>‹N°›</a:t>
            </a:fld>
            <a:endParaRPr lang="fr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38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45C6-C775-44C6-B1BF-425D2FAF6074}" type="datetimeFigureOut">
              <a:rPr lang="fr-CA" smtClean="0"/>
              <a:t>2020-10-05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4DC7-C2EF-4DA2-BDE6-A4029E42025A}" type="slidenum">
              <a:rPr lang="fr-CA" smtClean="0"/>
              <a:t>‹N°›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01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45C6-C775-44C6-B1BF-425D2FAF6074}" type="datetimeFigureOut">
              <a:rPr lang="fr-CA" smtClean="0"/>
              <a:t>2020-10-05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4DC7-C2EF-4DA2-BDE6-A4029E42025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217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45C6-C775-44C6-B1BF-425D2FAF6074}" type="datetimeFigureOut">
              <a:rPr lang="fr-CA" smtClean="0"/>
              <a:t>2020-10-05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4DC7-C2EF-4DA2-BDE6-A4029E42025A}" type="slidenum">
              <a:rPr lang="fr-CA" smtClean="0"/>
              <a:t>‹N°›</a:t>
            </a:fld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28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45C6-C775-44C6-B1BF-425D2FAF6074}" type="datetimeFigureOut">
              <a:rPr lang="fr-CA" smtClean="0"/>
              <a:t>2020-10-05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4DC7-C2EF-4DA2-BDE6-A4029E42025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778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4945C6-C775-44C6-B1BF-425D2FAF6074}" type="datetimeFigureOut">
              <a:rPr lang="fr-CA" smtClean="0"/>
              <a:t>2020-10-05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0A4DC7-C2EF-4DA2-BDE6-A4029E42025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220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  <p:sldLayoutId id="2147484179" r:id="rId15"/>
    <p:sldLayoutId id="2147484180" r:id="rId16"/>
    <p:sldLayoutId id="214748418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commons.wikimedia.org/wiki/File:Lac_dAllos_2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montagne, extérieur, herbe, nature&#10;&#10;Description générée automatiquement">
            <a:extLst>
              <a:ext uri="{FF2B5EF4-FFF2-40B4-BE49-F238E27FC236}">
                <a16:creationId xmlns:a16="http://schemas.microsoft.com/office/drawing/2014/main" id="{5230A3C1-1AF6-4D31-BEC8-716D8D3D02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8" name="Group 10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4" name="Donut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Donut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Donut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Donut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237FC93-174E-4030-9AC7-202D6215A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4" y="4171061"/>
            <a:ext cx="6815669" cy="6949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3200" b="1" dirty="0"/>
              <a:t>Le Canada : La géographie physique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re 1">
            <a:extLst>
              <a:ext uri="{FF2B5EF4-FFF2-40B4-BE49-F238E27FC236}">
                <a16:creationId xmlns:a16="http://schemas.microsoft.com/office/drawing/2014/main" id="{D94A6E7F-6BE3-48C4-99E7-8494C8712BFD}"/>
              </a:ext>
            </a:extLst>
          </p:cNvPr>
          <p:cNvSpPr txBox="1">
            <a:spLocks/>
          </p:cNvSpPr>
          <p:nvPr/>
        </p:nvSpPr>
        <p:spPr>
          <a:xfrm>
            <a:off x="2688165" y="1748145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fr-CA" sz="5000" b="1" dirty="0"/>
              <a:t>Les régions naturelles du Canada</a:t>
            </a:r>
          </a:p>
        </p:txBody>
      </p:sp>
    </p:spTree>
    <p:extLst>
      <p:ext uri="{BB962C8B-B14F-4D97-AF65-F5344CB8AC3E}">
        <p14:creationId xmlns:p14="http://schemas.microsoft.com/office/powerpoint/2010/main" val="3399939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32D5B-98E6-48B7-93FA-E2760280D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fr-CA" sz="5400" b="1" dirty="0"/>
              <a:t>Les Inuitiennes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2194F6-2172-4BC5-AA95-9790720C9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5004945" cy="3560085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/>
              <a:t>Nordiques et </a:t>
            </a:r>
            <a:r>
              <a:rPr lang="en-US" sz="4400" dirty="0" err="1"/>
              <a:t>isolées</a:t>
            </a:r>
            <a:r>
              <a:rPr lang="en-US" sz="4400" dirty="0"/>
              <a:t> (Grand Nord)</a:t>
            </a:r>
          </a:p>
          <a:p>
            <a:r>
              <a:rPr lang="en-US" sz="4400" dirty="0" err="1"/>
              <a:t>Faites</a:t>
            </a:r>
            <a:r>
              <a:rPr lang="en-US" sz="4400" dirty="0"/>
              <a:t> de glaciers et de champs de glace</a:t>
            </a:r>
          </a:p>
          <a:p>
            <a:r>
              <a:rPr lang="en-US" sz="4400" dirty="0"/>
              <a:t>Difficile </a:t>
            </a:r>
            <a:r>
              <a:rPr lang="en-US" sz="4400" dirty="0" err="1"/>
              <a:t>d’y</a:t>
            </a:r>
            <a:r>
              <a:rPr lang="en-US" sz="4400" dirty="0"/>
              <a:t> vivre (</a:t>
            </a:r>
            <a:r>
              <a:rPr lang="en-US" sz="4400" dirty="0" err="1"/>
              <a:t>même</a:t>
            </a:r>
            <a:r>
              <a:rPr lang="en-US" sz="4400" dirty="0"/>
              <a:t> les </a:t>
            </a:r>
            <a:r>
              <a:rPr lang="en-US" sz="4400" dirty="0" err="1"/>
              <a:t>arbres</a:t>
            </a:r>
            <a:r>
              <a:rPr lang="en-US" sz="4400" dirty="0"/>
              <a:t> et la vegetation)</a:t>
            </a:r>
          </a:p>
          <a:p>
            <a:r>
              <a:rPr lang="en-US" sz="4400" dirty="0" err="1"/>
              <a:t>Toundra</a:t>
            </a:r>
            <a:r>
              <a:rPr lang="en-US" sz="4400" dirty="0"/>
              <a:t> et podzols</a:t>
            </a:r>
          </a:p>
        </p:txBody>
      </p:sp>
      <p:pic>
        <p:nvPicPr>
          <p:cNvPr id="5" name="Espace réservé du contenu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3B4B971-B5E7-4076-89C6-379C0AA444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r="14720" b="-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8">
            <a:extLst>
              <a:ext uri="{FF2B5EF4-FFF2-40B4-BE49-F238E27FC236}">
                <a16:creationId xmlns:a16="http://schemas.microsoft.com/office/drawing/2014/main" id="{AA3912A1-3DE3-4111-A274-A5EDDA4E6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8157F619-3015-4867-9B87-EEAB124DB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2363A108-ACDF-43B3-B484-CBDC60FE8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5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6E7AB866-281E-4EAE-B9D9-0F40032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C00811-D31A-403F-B0E0-74A8D60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Les Inuitiennes</a:t>
            </a:r>
            <a:endParaRPr lang="en-US" sz="540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42DA6BB-DCE3-4A72-813A-1EE85EAC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Image result for inuitiennes canada">
            <a:extLst>
              <a:ext uri="{FF2B5EF4-FFF2-40B4-BE49-F238E27FC236}">
                <a16:creationId xmlns:a16="http://schemas.microsoft.com/office/drawing/2014/main" id="{875D37BA-7ECD-4A3F-B016-5D4C4EB2F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3" b="1"/>
          <a:stretch/>
        </p:blipFill>
        <p:spPr bwMode="auto">
          <a:xfrm>
            <a:off x="1776503" y="1257341"/>
            <a:ext cx="2765517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inuitiennes canada">
            <a:extLst>
              <a:ext uri="{FF2B5EF4-FFF2-40B4-BE49-F238E27FC236}">
                <a16:creationId xmlns:a16="http://schemas.microsoft.com/office/drawing/2014/main" id="{D3BFC72A-D3F9-490B-A74B-E2FF8EB39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r="19760" b="1"/>
          <a:stretch/>
        </p:blipFill>
        <p:spPr bwMode="auto">
          <a:xfrm>
            <a:off x="4705162" y="1257342"/>
            <a:ext cx="2770067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inuitiennes canada">
            <a:extLst>
              <a:ext uri="{FF2B5EF4-FFF2-40B4-BE49-F238E27FC236}">
                <a16:creationId xmlns:a16="http://schemas.microsoft.com/office/drawing/2014/main" id="{2B7B0D95-40AA-455A-BBFD-0FD5EB5DC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r="17412" b="1"/>
          <a:stretch/>
        </p:blipFill>
        <p:spPr bwMode="auto">
          <a:xfrm>
            <a:off x="7638370" y="1257341"/>
            <a:ext cx="2770068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0E292FA-0D1E-4ABF-ACF0-1DD512E52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729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B24137-CEEC-4364-BF0D-F8A28F37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726" y="982132"/>
            <a:ext cx="558244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3200" b="1" dirty="0"/>
              <a:t>Les Grands Lacs / Les Basses-Terres du Saint-Laurent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DA1CD8-2DF1-4095-9313-C09CFA924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8727" y="2556931"/>
            <a:ext cx="5582446" cy="3474217"/>
          </a:xfrm>
        </p:spPr>
        <p:txBody>
          <a:bodyPr>
            <a:normAutofit fontScale="92500"/>
          </a:bodyPr>
          <a:lstStyle/>
          <a:p>
            <a:r>
              <a:rPr lang="en-US" sz="3200" dirty="0" err="1"/>
              <a:t>Région</a:t>
            </a:r>
            <a:r>
              <a:rPr lang="en-US" sz="3200" dirty="0"/>
              <a:t> </a:t>
            </a:r>
            <a:r>
              <a:rPr lang="en-US" sz="3200" dirty="0" err="1"/>
              <a:t>relativement</a:t>
            </a:r>
            <a:r>
              <a:rPr lang="en-US" sz="3200" dirty="0"/>
              <a:t> petite</a:t>
            </a:r>
          </a:p>
          <a:p>
            <a:r>
              <a:rPr lang="en-US" sz="3200" dirty="0" err="1"/>
              <a:t>Reposent</a:t>
            </a:r>
            <a:r>
              <a:rPr lang="en-US" sz="3200" dirty="0"/>
              <a:t> sur des </a:t>
            </a:r>
            <a:r>
              <a:rPr lang="en-US" sz="3200" dirty="0" err="1"/>
              <a:t>roches</a:t>
            </a:r>
            <a:r>
              <a:rPr lang="en-US" sz="3200" dirty="0"/>
              <a:t> </a:t>
            </a:r>
            <a:r>
              <a:rPr lang="en-US" sz="3200" dirty="0" err="1"/>
              <a:t>sédimentaires</a:t>
            </a:r>
            <a:endParaRPr lang="en-US" sz="3200" dirty="0"/>
          </a:p>
          <a:p>
            <a:r>
              <a:rPr lang="en-US" sz="3200" dirty="0"/>
              <a:t>Sols </a:t>
            </a:r>
            <a:r>
              <a:rPr lang="en-US" sz="3200" dirty="0" err="1"/>
              <a:t>fertiles</a:t>
            </a:r>
            <a:endParaRPr lang="en-US" sz="3200" dirty="0"/>
          </a:p>
          <a:p>
            <a:r>
              <a:rPr lang="en-US" sz="3200" dirty="0" err="1"/>
              <a:t>Ressources</a:t>
            </a:r>
            <a:r>
              <a:rPr lang="en-US" sz="3200" dirty="0"/>
              <a:t> </a:t>
            </a:r>
            <a:r>
              <a:rPr lang="en-US" sz="3200" dirty="0" err="1"/>
              <a:t>naturelles</a:t>
            </a:r>
            <a:r>
              <a:rPr lang="en-US" sz="3200" dirty="0"/>
              <a:t> : </a:t>
            </a:r>
            <a:r>
              <a:rPr lang="en-US" sz="3200" dirty="0" err="1"/>
              <a:t>matériaux</a:t>
            </a:r>
            <a:r>
              <a:rPr lang="en-US" sz="3200" dirty="0"/>
              <a:t> de construction, </a:t>
            </a:r>
            <a:r>
              <a:rPr lang="en-US" sz="3200" dirty="0" err="1"/>
              <a:t>hydroélectricité</a:t>
            </a:r>
            <a:endParaRPr lang="en-US" sz="3200" dirty="0"/>
          </a:p>
        </p:txBody>
      </p:sp>
      <p:pic>
        <p:nvPicPr>
          <p:cNvPr id="5" name="Espace réservé du contenu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1A5B3E24-EC9C-41EE-A2C4-C7EB3D80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" r="11726" b="-3"/>
          <a:stretch/>
        </p:blipFill>
        <p:spPr>
          <a:xfrm>
            <a:off x="1251717" y="1214671"/>
            <a:ext cx="4196841" cy="41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6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95D9331-CDEA-4420-AAB1-F65C1815E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5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EA71D36-31DF-4DE1-9428-228BC85F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20CDCFC-C2CA-4941-9998-A0A8963F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35036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CA" sz="2800" b="1" dirty="0"/>
              <a:t>Les Grands Lacs / Les Basses-Terres du Saint-Laurent</a:t>
            </a:r>
            <a:endParaRPr lang="fr-CA" sz="2800" dirty="0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69873AB-2FA0-40C5-8222-E8C15645D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6233" y="2504621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Description de cette image, également commentée ci-après">
            <a:extLst>
              <a:ext uri="{FF2B5EF4-FFF2-40B4-BE49-F238E27FC236}">
                <a16:creationId xmlns:a16="http://schemas.microsoft.com/office/drawing/2014/main" id="{E77719F2-9CD4-4BD4-A212-9A9CCEAEA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4" r="12408"/>
          <a:stretch/>
        </p:blipFill>
        <p:spPr bwMode="auto">
          <a:xfrm>
            <a:off x="1256856" y="2837793"/>
            <a:ext cx="2489294" cy="287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Les Grands Lacs / Les Basses-Terres du Saint-Laurent">
            <a:extLst>
              <a:ext uri="{FF2B5EF4-FFF2-40B4-BE49-F238E27FC236}">
                <a16:creationId xmlns:a16="http://schemas.microsoft.com/office/drawing/2014/main" id="{3356858C-B8B3-4C29-873C-930896469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7" r="4" b="17309"/>
          <a:stretch/>
        </p:blipFill>
        <p:spPr bwMode="auto">
          <a:xfrm>
            <a:off x="3825012" y="2837793"/>
            <a:ext cx="2405307" cy="13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Les Grands Lacs / Les Basses-Terres du Saint-Laurent">
            <a:extLst>
              <a:ext uri="{FF2B5EF4-FFF2-40B4-BE49-F238E27FC236}">
                <a16:creationId xmlns:a16="http://schemas.microsoft.com/office/drawing/2014/main" id="{5442E77C-CBB8-4EB2-9EF8-CDC22E943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0" r="1" b="1"/>
          <a:stretch/>
        </p:blipFill>
        <p:spPr bwMode="auto">
          <a:xfrm>
            <a:off x="3825012" y="4292566"/>
            <a:ext cx="2405307" cy="14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Content Placeholder 5129">
            <a:extLst>
              <a:ext uri="{FF2B5EF4-FFF2-40B4-BE49-F238E27FC236}">
                <a16:creationId xmlns:a16="http://schemas.microsoft.com/office/drawing/2014/main" id="{4FAF990E-7210-4473-B514-0B26A197B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33" y="1158023"/>
            <a:ext cx="4993918" cy="4696335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Parc national de Fundy au Nouveau-Brunswick</a:t>
            </a:r>
          </a:p>
          <a:p>
            <a:r>
              <a:rPr lang="en-US" sz="3600" dirty="0"/>
              <a:t>Sols </a:t>
            </a:r>
            <a:r>
              <a:rPr lang="en-US" sz="3600" dirty="0" err="1"/>
              <a:t>fertiles</a:t>
            </a:r>
            <a:endParaRPr lang="en-US" sz="3600" dirty="0"/>
          </a:p>
          <a:p>
            <a:r>
              <a:rPr lang="en-US" sz="3600" dirty="0" err="1"/>
              <a:t>Ressources</a:t>
            </a:r>
            <a:r>
              <a:rPr lang="en-US" sz="3600" dirty="0"/>
              <a:t> </a:t>
            </a:r>
            <a:r>
              <a:rPr lang="en-US" sz="3600" dirty="0" err="1"/>
              <a:t>naturelles</a:t>
            </a:r>
            <a:endParaRPr lang="en-US" sz="3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3009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D1E9C1-E218-4C49-91C5-B4541FFD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735" y="982132"/>
            <a:ext cx="5494895" cy="1303867"/>
          </a:xfrm>
        </p:spPr>
        <p:txBody>
          <a:bodyPr>
            <a:noAutofit/>
          </a:bodyPr>
          <a:lstStyle/>
          <a:p>
            <a:r>
              <a:rPr lang="fr-CA" sz="4100" b="1" dirty="0"/>
              <a:t>Les Plaines intérieures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56922F-A6FB-46C9-8C90-4673B86CE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735" y="2556931"/>
            <a:ext cx="5494895" cy="347421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/>
              <a:t>Reposent</a:t>
            </a:r>
            <a:r>
              <a:rPr lang="en-US" sz="2800" dirty="0"/>
              <a:t> sur des </a:t>
            </a:r>
            <a:r>
              <a:rPr lang="en-US" sz="2800" dirty="0" err="1"/>
              <a:t>roches</a:t>
            </a:r>
            <a:r>
              <a:rPr lang="en-US" sz="2800" dirty="0"/>
              <a:t> </a:t>
            </a:r>
            <a:r>
              <a:rPr lang="en-US" sz="2800" dirty="0" err="1"/>
              <a:t>sédimentaires</a:t>
            </a:r>
            <a:endParaRPr lang="en-US" sz="2800" dirty="0"/>
          </a:p>
          <a:p>
            <a:r>
              <a:rPr lang="en-US" sz="2800" dirty="0"/>
              <a:t>Relief </a:t>
            </a:r>
            <a:r>
              <a:rPr lang="en-US" sz="2800" dirty="0" err="1"/>
              <a:t>varié</a:t>
            </a:r>
            <a:r>
              <a:rPr lang="en-US" sz="2800" dirty="0"/>
              <a:t> : sections plates, </a:t>
            </a:r>
            <a:r>
              <a:rPr lang="en-US" sz="2800" dirty="0" err="1"/>
              <a:t>collines</a:t>
            </a:r>
            <a:r>
              <a:rPr lang="en-US" sz="2800" dirty="0"/>
              <a:t>, </a:t>
            </a:r>
            <a:r>
              <a:rPr lang="en-US" sz="2800" dirty="0" err="1"/>
              <a:t>vallées</a:t>
            </a:r>
            <a:endParaRPr lang="en-US" sz="2800" dirty="0"/>
          </a:p>
          <a:p>
            <a:r>
              <a:rPr lang="en-US" sz="2800" dirty="0"/>
              <a:t>Sols </a:t>
            </a:r>
            <a:r>
              <a:rPr lang="en-US" sz="2800" dirty="0" err="1"/>
              <a:t>épais</a:t>
            </a:r>
            <a:r>
              <a:rPr lang="en-US" sz="2800" dirty="0"/>
              <a:t> de lacs </a:t>
            </a:r>
            <a:r>
              <a:rPr lang="en-US" sz="2800" dirty="0" err="1"/>
              <a:t>glaciaires</a:t>
            </a:r>
            <a:r>
              <a:rPr lang="en-US" sz="2800" dirty="0"/>
              <a:t> (Agassiz)</a:t>
            </a:r>
          </a:p>
          <a:p>
            <a:r>
              <a:rPr lang="en-US" sz="2800" dirty="0"/>
              <a:t>Altitude </a:t>
            </a:r>
            <a:r>
              <a:rPr lang="en-US" sz="2800" dirty="0" err="1"/>
              <a:t>élevée</a:t>
            </a:r>
            <a:r>
              <a:rPr lang="en-US" sz="2800" dirty="0"/>
              <a:t> </a:t>
            </a:r>
            <a:r>
              <a:rPr lang="en-US" sz="2800" dirty="0" err="1"/>
              <a:t>vers</a:t>
            </a:r>
            <a:r>
              <a:rPr lang="en-US" sz="2800" dirty="0"/>
              <a:t> </a:t>
            </a:r>
            <a:r>
              <a:rPr lang="en-US" sz="2800" dirty="0" err="1"/>
              <a:t>l’ouest</a:t>
            </a:r>
            <a:endParaRPr lang="en-US" sz="2800" dirty="0"/>
          </a:p>
          <a:p>
            <a:r>
              <a:rPr lang="en-US" sz="2800" dirty="0" err="1"/>
              <a:t>Ressources</a:t>
            </a:r>
            <a:r>
              <a:rPr lang="en-US" sz="2800" dirty="0"/>
              <a:t> </a:t>
            </a:r>
            <a:r>
              <a:rPr lang="en-US" sz="2800" dirty="0" err="1"/>
              <a:t>naturelles</a:t>
            </a:r>
            <a:r>
              <a:rPr lang="en-US" sz="2800" dirty="0"/>
              <a:t> : </a:t>
            </a:r>
            <a:r>
              <a:rPr lang="en-US" sz="2800" dirty="0" err="1"/>
              <a:t>minéraux</a:t>
            </a:r>
            <a:r>
              <a:rPr lang="en-US" sz="2800" dirty="0"/>
              <a:t>, </a:t>
            </a:r>
            <a:r>
              <a:rPr lang="en-US" sz="2800" dirty="0" err="1"/>
              <a:t>pétrole</a:t>
            </a:r>
            <a:r>
              <a:rPr lang="en-US" sz="2800" dirty="0"/>
              <a:t>, </a:t>
            </a:r>
            <a:r>
              <a:rPr lang="en-US" sz="2800" dirty="0" err="1"/>
              <a:t>gaz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Espace réservé du contenu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FC0AB5F-CE53-46EA-871D-61C97BACC3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04" b="-4"/>
          <a:stretch/>
        </p:blipFill>
        <p:spPr>
          <a:xfrm>
            <a:off x="1252726" y="1250696"/>
            <a:ext cx="4196841" cy="41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9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CE422711-9A8E-4645-9A09-11BE4A02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F48507A6-D0B9-40DB-80CD-B6430A88B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D4D82B6-9B76-4ADA-8E02-72502666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>
            <a:normAutofit/>
          </a:bodyPr>
          <a:lstStyle/>
          <a:p>
            <a:r>
              <a:rPr lang="fr-CA" sz="4000" b="1"/>
              <a:t>Les Plaines intérieures</a:t>
            </a:r>
            <a:endParaRPr lang="fr-CA" sz="4000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C27FA74-C409-49AC-BD2B-A3ED70E0D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4" name="Content Placeholder 6153">
            <a:extLst>
              <a:ext uri="{FF2B5EF4-FFF2-40B4-BE49-F238E27FC236}">
                <a16:creationId xmlns:a16="http://schemas.microsoft.com/office/drawing/2014/main" id="{2621EB20-A429-4CE5-A2B1-95E4BACCB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4567427" cy="3318936"/>
          </a:xfrm>
        </p:spPr>
        <p:txBody>
          <a:bodyPr>
            <a:normAutofit/>
          </a:bodyPr>
          <a:lstStyle/>
          <a:p>
            <a:r>
              <a:rPr lang="en-US" sz="4000" dirty="0"/>
              <a:t>Relief </a:t>
            </a:r>
            <a:r>
              <a:rPr lang="en-US" sz="4000" dirty="0" err="1"/>
              <a:t>varié</a:t>
            </a:r>
            <a:endParaRPr lang="en-US" sz="4000" dirty="0"/>
          </a:p>
          <a:p>
            <a:r>
              <a:rPr lang="en-US" sz="4000" dirty="0"/>
              <a:t>La </a:t>
            </a:r>
            <a:r>
              <a:rPr lang="en-US" sz="4000" dirty="0" err="1"/>
              <a:t>vallée</a:t>
            </a:r>
            <a:r>
              <a:rPr lang="en-US" sz="4000" dirty="0"/>
              <a:t> </a:t>
            </a:r>
            <a:r>
              <a:rPr lang="en-US" sz="4000" dirty="0" err="1"/>
              <a:t>Qu’appelle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Saskatchewan</a:t>
            </a:r>
          </a:p>
          <a:p>
            <a:r>
              <a:rPr lang="en-US" sz="4000" dirty="0"/>
              <a:t>Relief </a:t>
            </a:r>
            <a:r>
              <a:rPr lang="en-US" sz="4000" dirty="0" err="1"/>
              <a:t>varié</a:t>
            </a:r>
            <a:endParaRPr lang="en-US" sz="4000" dirty="0"/>
          </a:p>
        </p:txBody>
      </p:sp>
      <p:pic>
        <p:nvPicPr>
          <p:cNvPr id="6148" name="Picture 4" descr="Image result for plaines interieures canada">
            <a:extLst>
              <a:ext uri="{FF2B5EF4-FFF2-40B4-BE49-F238E27FC236}">
                <a16:creationId xmlns:a16="http://schemas.microsoft.com/office/drawing/2014/main" id="{2A6F4497-47E7-429A-BE29-08B4E90FB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r="4916" b="4"/>
          <a:stretch/>
        </p:blipFill>
        <p:spPr bwMode="auto">
          <a:xfrm>
            <a:off x="6093447" y="821175"/>
            <a:ext cx="2584054" cy="24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9186D272-4201-42CA-89A9-4635FD75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Image result for qu'appelle valley saskatchewan">
            <a:extLst>
              <a:ext uri="{FF2B5EF4-FFF2-40B4-BE49-F238E27FC236}">
                <a16:creationId xmlns:a16="http://schemas.microsoft.com/office/drawing/2014/main" id="{16E1E30F-C063-4BF8-811A-75B24B476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3" r="18661"/>
          <a:stretch/>
        </p:blipFill>
        <p:spPr bwMode="auto">
          <a:xfrm>
            <a:off x="8855486" y="821175"/>
            <a:ext cx="2510350" cy="24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plaines interieures canada">
            <a:extLst>
              <a:ext uri="{FF2B5EF4-FFF2-40B4-BE49-F238E27FC236}">
                <a16:creationId xmlns:a16="http://schemas.microsoft.com/office/drawing/2014/main" id="{4C344602-997A-4638-A77C-22F930BF3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4" r="2" b="17461"/>
          <a:stretch/>
        </p:blipFill>
        <p:spPr bwMode="auto">
          <a:xfrm>
            <a:off x="6093448" y="3453833"/>
            <a:ext cx="5264080" cy="24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502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05A63D-3F83-4CAC-86E8-7A5275A1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CA" b="1" dirty="0"/>
              <a:t>Les Basses-Terres de la Baie d’Hudson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6EE2AD-5240-458C-B6CF-34765EDAD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1" y="2556932"/>
            <a:ext cx="5004945" cy="3318936"/>
          </a:xfrm>
        </p:spPr>
        <p:txBody>
          <a:bodyPr>
            <a:normAutofit/>
          </a:bodyPr>
          <a:lstStyle/>
          <a:p>
            <a:r>
              <a:rPr lang="en-US" sz="3600" dirty="0" err="1"/>
              <a:t>Région</a:t>
            </a:r>
            <a:r>
              <a:rPr lang="en-US" sz="3600" dirty="0"/>
              <a:t> plane</a:t>
            </a:r>
          </a:p>
          <a:p>
            <a:r>
              <a:rPr lang="en-US" sz="3600" dirty="0" err="1"/>
              <a:t>Composées</a:t>
            </a:r>
            <a:r>
              <a:rPr lang="en-US" sz="3600" dirty="0"/>
              <a:t> de </a:t>
            </a:r>
            <a:r>
              <a:rPr lang="en-US" sz="3600" dirty="0" err="1"/>
              <a:t>tourbières</a:t>
            </a:r>
            <a:r>
              <a:rPr lang="en-US" sz="3600" dirty="0"/>
              <a:t> et </a:t>
            </a:r>
            <a:r>
              <a:rPr lang="en-US" sz="3600" dirty="0" err="1"/>
              <a:t>marécages</a:t>
            </a:r>
            <a:r>
              <a:rPr lang="en-US" sz="3600" dirty="0"/>
              <a:t> (muskegs)</a:t>
            </a:r>
          </a:p>
          <a:p>
            <a:r>
              <a:rPr lang="en-US" sz="3600" dirty="0" err="1"/>
              <a:t>Peu</a:t>
            </a:r>
            <a:r>
              <a:rPr lang="en-US" sz="3600" dirty="0"/>
              <a:t> de </a:t>
            </a:r>
            <a:r>
              <a:rPr lang="en-US" sz="3600" dirty="0" err="1"/>
              <a:t>ressources</a:t>
            </a:r>
            <a:r>
              <a:rPr lang="en-US" sz="3600" dirty="0"/>
              <a:t> </a:t>
            </a:r>
            <a:r>
              <a:rPr lang="en-US" sz="3600" dirty="0" err="1"/>
              <a:t>naturelles</a:t>
            </a:r>
            <a:endParaRPr lang="en-US" sz="3600" dirty="0"/>
          </a:p>
        </p:txBody>
      </p:sp>
      <p:pic>
        <p:nvPicPr>
          <p:cNvPr id="5" name="Espace réservé du contenu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8026D14-579A-4816-AB37-3CAE0C190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r="11932" b="-4"/>
          <a:stretch/>
        </p:blipFill>
        <p:spPr>
          <a:xfrm>
            <a:off x="1295403" y="1250695"/>
            <a:ext cx="4152086" cy="4132785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1E1A6A7-3D88-4A73-9988-119EC6040821}"/>
              </a:ext>
            </a:extLst>
          </p:cNvPr>
          <p:cNvCxnSpPr/>
          <p:nvPr/>
        </p:nvCxnSpPr>
        <p:spPr>
          <a:xfrm flipV="1">
            <a:off x="1788565" y="4216400"/>
            <a:ext cx="1562582" cy="6713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11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65EAE5-6EDA-43A7-9E68-7454B7FE3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/>
              <a:t>Les Basses-Terres de la Baie d’Hudson</a:t>
            </a:r>
            <a:endParaRPr lang="fr-CA"/>
          </a:p>
        </p:txBody>
      </p:sp>
      <p:sp>
        <p:nvSpPr>
          <p:cNvPr id="7178" name="Content Placeholder 7177">
            <a:extLst>
              <a:ext uri="{FF2B5EF4-FFF2-40B4-BE49-F238E27FC236}">
                <a16:creationId xmlns:a16="http://schemas.microsoft.com/office/drawing/2014/main" id="{81C91270-42B4-4886-95D0-E2DF715A4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613030" cy="3318936"/>
          </a:xfrm>
        </p:spPr>
        <p:txBody>
          <a:bodyPr>
            <a:normAutofit fontScale="92500"/>
          </a:bodyPr>
          <a:lstStyle/>
          <a:p>
            <a:r>
              <a:rPr lang="en-US" sz="3200" dirty="0" err="1"/>
              <a:t>Tourbières</a:t>
            </a:r>
            <a:r>
              <a:rPr lang="en-US" sz="3200" dirty="0"/>
              <a:t> (muskegs)</a:t>
            </a:r>
          </a:p>
          <a:p>
            <a:r>
              <a:rPr lang="en-US" sz="3200" dirty="0" err="1"/>
              <a:t>Chemin</a:t>
            </a:r>
            <a:r>
              <a:rPr lang="en-US" sz="3200" dirty="0"/>
              <a:t> de </a:t>
            </a:r>
            <a:r>
              <a:rPr lang="en-US" sz="3200" dirty="0" err="1"/>
              <a:t>fer</a:t>
            </a:r>
            <a:r>
              <a:rPr lang="en-US" sz="3200" dirty="0"/>
              <a:t> </a:t>
            </a:r>
            <a:r>
              <a:rPr lang="en-US" sz="3200" dirty="0" err="1"/>
              <a:t>menant</a:t>
            </a:r>
            <a:r>
              <a:rPr lang="en-US" sz="3200" dirty="0"/>
              <a:t> </a:t>
            </a:r>
            <a:r>
              <a:rPr lang="en-US" sz="3200" dirty="0" err="1"/>
              <a:t>vers</a:t>
            </a:r>
            <a:r>
              <a:rPr lang="en-US" sz="3200" dirty="0"/>
              <a:t> la </a:t>
            </a:r>
            <a:r>
              <a:rPr lang="en-US" sz="3200" dirty="0" err="1"/>
              <a:t>ville</a:t>
            </a:r>
            <a:r>
              <a:rPr lang="en-US" sz="3200" dirty="0"/>
              <a:t> de Churchill dans le </a:t>
            </a:r>
            <a:r>
              <a:rPr lang="en-US" sz="3200" dirty="0" err="1"/>
              <a:t>nord</a:t>
            </a:r>
            <a:r>
              <a:rPr lang="en-US" sz="3200" dirty="0"/>
              <a:t> du Manitoba</a:t>
            </a:r>
          </a:p>
          <a:p>
            <a:r>
              <a:rPr lang="en-US" sz="3200" dirty="0" err="1"/>
              <a:t>Paysage</a:t>
            </a:r>
            <a:r>
              <a:rPr lang="en-US" sz="3200" dirty="0"/>
              <a:t> </a:t>
            </a:r>
            <a:r>
              <a:rPr lang="en-US" sz="3200" dirty="0" err="1"/>
              <a:t>rocheux</a:t>
            </a:r>
            <a:r>
              <a:rPr lang="en-US" sz="3200" dirty="0"/>
              <a:t> et plat </a:t>
            </a:r>
            <a:r>
              <a:rPr lang="en-US" sz="3200" dirty="0" err="1"/>
              <a:t>près</a:t>
            </a:r>
            <a:r>
              <a:rPr lang="en-US" sz="3200" dirty="0"/>
              <a:t> de la </a:t>
            </a:r>
            <a:r>
              <a:rPr lang="en-US" sz="3200" dirty="0" err="1"/>
              <a:t>ville</a:t>
            </a:r>
            <a:r>
              <a:rPr lang="en-US" sz="3200" dirty="0"/>
              <a:t> de Churchill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63B4DAEA-540C-44C2-AF3F-7E3AB1176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4" r="21108" b="6"/>
          <a:stretch/>
        </p:blipFill>
        <p:spPr bwMode="auto">
          <a:xfrm>
            <a:off x="6277258" y="2638424"/>
            <a:ext cx="1845309" cy="323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basse terres de la baie d'hudson">
            <a:extLst>
              <a:ext uri="{FF2B5EF4-FFF2-40B4-BE49-F238E27FC236}">
                <a16:creationId xmlns:a16="http://schemas.microsoft.com/office/drawing/2014/main" id="{329FE8E8-70EC-4D45-9B29-541E9821F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9" r="-3" b="-3"/>
          <a:stretch/>
        </p:blipFill>
        <p:spPr bwMode="auto">
          <a:xfrm>
            <a:off x="8198297" y="2638424"/>
            <a:ext cx="2689201" cy="16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27194069-5896-4314-B2AF-181020B1C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6" r="28722" b="-6"/>
          <a:stretch/>
        </p:blipFill>
        <p:spPr bwMode="auto">
          <a:xfrm>
            <a:off x="8198298" y="4340169"/>
            <a:ext cx="1298880" cy="15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EA9FDA5-4650-4863-9CE8-4D2A933CD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8" r="21841" b="8"/>
          <a:stretch/>
        </p:blipFill>
        <p:spPr bwMode="auto">
          <a:xfrm>
            <a:off x="9588617" y="4340169"/>
            <a:ext cx="1298881" cy="15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758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01904-4235-4ABB-A7EA-06861CD5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9692" y="982132"/>
            <a:ext cx="516966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4200" b="1" dirty="0"/>
              <a:t>Les Basses-Terres de l’Arctique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908DE6-BC1A-4AA8-B34D-A6DC7490F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1" y="2556932"/>
            <a:ext cx="5004945" cy="3318936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err="1"/>
              <a:t>Composées</a:t>
            </a:r>
            <a:r>
              <a:rPr lang="en-US" sz="4000" dirty="0"/>
              <a:t> </a:t>
            </a:r>
            <a:r>
              <a:rPr lang="en-US" sz="4000" dirty="0" err="1"/>
              <a:t>d’îles</a:t>
            </a:r>
            <a:endParaRPr lang="en-US" sz="4000" dirty="0"/>
          </a:p>
          <a:p>
            <a:r>
              <a:rPr lang="en-US" sz="4000" dirty="0" err="1"/>
              <a:t>Toundra</a:t>
            </a:r>
            <a:r>
              <a:rPr lang="en-US" sz="4000" dirty="0"/>
              <a:t> (</a:t>
            </a:r>
            <a:r>
              <a:rPr lang="en-US" sz="4000" dirty="0" err="1"/>
              <a:t>plaine</a:t>
            </a:r>
            <a:r>
              <a:rPr lang="en-US" sz="4000" dirty="0"/>
              <a:t> sans </a:t>
            </a:r>
            <a:r>
              <a:rPr lang="en-US" sz="4000" dirty="0" err="1"/>
              <a:t>arbres</a:t>
            </a:r>
            <a:r>
              <a:rPr lang="en-US" sz="4000" dirty="0"/>
              <a:t>, </a:t>
            </a:r>
            <a:r>
              <a:rPr lang="en-US" sz="4000" dirty="0" err="1"/>
              <a:t>climat</a:t>
            </a:r>
            <a:r>
              <a:rPr lang="en-US" sz="4000" dirty="0"/>
              <a:t> </a:t>
            </a:r>
            <a:r>
              <a:rPr lang="en-US" sz="4000" dirty="0" err="1"/>
              <a:t>froid</a:t>
            </a:r>
            <a:r>
              <a:rPr lang="en-US" sz="4000" dirty="0"/>
              <a:t>)</a:t>
            </a:r>
          </a:p>
          <a:p>
            <a:r>
              <a:rPr lang="en-US" sz="4000" dirty="0" err="1"/>
              <a:t>Ressources</a:t>
            </a:r>
            <a:r>
              <a:rPr lang="en-US" sz="4000" dirty="0"/>
              <a:t> </a:t>
            </a:r>
            <a:r>
              <a:rPr lang="en-US" sz="4000" dirty="0" err="1"/>
              <a:t>naturelles</a:t>
            </a:r>
            <a:r>
              <a:rPr lang="en-US" sz="4000" dirty="0"/>
              <a:t> : combustibles </a:t>
            </a:r>
            <a:r>
              <a:rPr lang="en-US" sz="4000" dirty="0" err="1"/>
              <a:t>fossiles</a:t>
            </a:r>
            <a:r>
              <a:rPr lang="en-US" sz="4000" dirty="0"/>
              <a:t> (</a:t>
            </a:r>
            <a:r>
              <a:rPr lang="en-US" sz="4000" dirty="0" err="1"/>
              <a:t>pétrole</a:t>
            </a:r>
            <a:r>
              <a:rPr lang="en-US" sz="4000" dirty="0"/>
              <a:t>, </a:t>
            </a:r>
            <a:r>
              <a:rPr lang="en-US" sz="4000" dirty="0" err="1"/>
              <a:t>gaz</a:t>
            </a:r>
            <a:r>
              <a:rPr lang="en-US" sz="4000" dirty="0"/>
              <a:t> naturel, </a:t>
            </a:r>
            <a:r>
              <a:rPr lang="en-US" sz="4000" dirty="0" err="1"/>
              <a:t>charbon</a:t>
            </a:r>
            <a:r>
              <a:rPr lang="en-US" sz="4000" dirty="0"/>
              <a:t>)</a:t>
            </a:r>
          </a:p>
        </p:txBody>
      </p:sp>
      <p:pic>
        <p:nvPicPr>
          <p:cNvPr id="5" name="Espace réservé du contenu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E1F9266-A729-486F-9E6B-8DECDBA2FA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r="11932" b="-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86A2D43-C762-4132-B006-9BB217083FF5}"/>
              </a:ext>
            </a:extLst>
          </p:cNvPr>
          <p:cNvCxnSpPr/>
          <p:nvPr/>
        </p:nvCxnSpPr>
        <p:spPr>
          <a:xfrm flipV="1">
            <a:off x="1295404" y="2895600"/>
            <a:ext cx="1562582" cy="6713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34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6">
            <a:extLst>
              <a:ext uri="{FF2B5EF4-FFF2-40B4-BE49-F238E27FC236}">
                <a16:creationId xmlns:a16="http://schemas.microsoft.com/office/drawing/2014/main" id="{2F2CB355-73D8-472A-8328-C5855040C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13BF5AD-111B-4299-A685-4C2995559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10C71DE6-198D-42DB-AD4A-3558E3F8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CFF1EB06-CE5F-44F5-913D-F99F12221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A467DE-9E82-4CC5-AD9B-0F25154F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Les Basses-Terres de l’Arctique</a:t>
            </a:r>
            <a:endParaRPr lang="en-US" sz="540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41BAAA7-2DB4-4EFD-A5FE-6E21266DE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herbe, extérieur, montagne, champ&#10;&#10;Description générée automatiquement">
            <a:extLst>
              <a:ext uri="{FF2B5EF4-FFF2-40B4-BE49-F238E27FC236}">
                <a16:creationId xmlns:a16="http://schemas.microsoft.com/office/drawing/2014/main" id="{606296A5-8D81-4794-AF39-D218274EB3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r="2287" b="-2"/>
          <a:stretch/>
        </p:blipFill>
        <p:spPr>
          <a:xfrm>
            <a:off x="1776502" y="1257341"/>
            <a:ext cx="4243375" cy="2798064"/>
          </a:xfrm>
          <a:prstGeom prst="rect">
            <a:avLst/>
          </a:prstGeom>
        </p:spPr>
      </p:pic>
      <p:pic>
        <p:nvPicPr>
          <p:cNvPr id="8196" name="Picture 4" descr="Image result for tundra canada">
            <a:extLst>
              <a:ext uri="{FF2B5EF4-FFF2-40B4-BE49-F238E27FC236}">
                <a16:creationId xmlns:a16="http://schemas.microsoft.com/office/drawing/2014/main" id="{30F4983D-06BA-4565-8B8C-6209E7C28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6" r="1" b="1"/>
          <a:stretch/>
        </p:blipFill>
        <p:spPr bwMode="auto">
          <a:xfrm>
            <a:off x="6180744" y="1257341"/>
            <a:ext cx="4227694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038C803D-B48B-4E3E-B43F-33E5D562D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34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7E86DD8-0F98-462F-80F9-07AF2DF8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r-CA" sz="3600" b="1">
                <a:solidFill>
                  <a:srgbClr val="FFFFFF"/>
                </a:solidFill>
              </a:rPr>
              <a:t>Les régions naturelles du Canada</a:t>
            </a:r>
            <a:endParaRPr lang="fr-CA" sz="36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3C9F7C-6A4C-420F-BA22-171BEC887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3" y="469900"/>
            <a:ext cx="6576403" cy="5918200"/>
          </a:xfrm>
        </p:spPr>
        <p:txBody>
          <a:bodyPr anchor="ctr">
            <a:normAutofit/>
          </a:bodyPr>
          <a:lstStyle/>
          <a:p>
            <a:r>
              <a:rPr lang="fr-CA" sz="4000" dirty="0">
                <a:solidFill>
                  <a:srgbClr val="212121"/>
                </a:solidFill>
              </a:rPr>
              <a:t>On peut diviser le Canada en différentes régions naturelles distinctes.</a:t>
            </a:r>
          </a:p>
          <a:p>
            <a:r>
              <a:rPr lang="fr-CA" sz="4000" dirty="0">
                <a:solidFill>
                  <a:srgbClr val="212121"/>
                </a:solidFill>
              </a:rPr>
              <a:t>Les régions sont définies par leur </a:t>
            </a:r>
            <a:r>
              <a:rPr lang="fr-CA" sz="4000" b="1" dirty="0">
                <a:solidFill>
                  <a:srgbClr val="212121"/>
                </a:solidFill>
              </a:rPr>
              <a:t>structure géographique </a:t>
            </a:r>
            <a:r>
              <a:rPr lang="fr-CA" sz="4000" dirty="0">
                <a:solidFill>
                  <a:srgbClr val="212121"/>
                </a:solidFill>
              </a:rPr>
              <a:t>et leur </a:t>
            </a:r>
            <a:r>
              <a:rPr lang="fr-CA" sz="4000" b="1" dirty="0">
                <a:solidFill>
                  <a:srgbClr val="212121"/>
                </a:solidFill>
              </a:rPr>
              <a:t>topographie</a:t>
            </a:r>
            <a:r>
              <a:rPr lang="fr-CA" sz="4000" dirty="0">
                <a:solidFill>
                  <a:srgbClr val="212121"/>
                </a:solidFill>
              </a:rPr>
              <a:t>.</a:t>
            </a:r>
          </a:p>
          <a:p>
            <a:r>
              <a:rPr lang="fr-CA" sz="4000" dirty="0">
                <a:solidFill>
                  <a:srgbClr val="212121"/>
                </a:solidFill>
              </a:rPr>
              <a:t>Topographie = Configuration de la surface d’un terrain</a:t>
            </a:r>
          </a:p>
        </p:txBody>
      </p:sp>
    </p:spTree>
    <p:extLst>
      <p:ext uri="{BB962C8B-B14F-4D97-AF65-F5344CB8AC3E}">
        <p14:creationId xmlns:p14="http://schemas.microsoft.com/office/powerpoint/2010/main" val="362283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ADA1BD-BEBF-4175-BDF9-4A7721B4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Situation du Manitoba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3A8E9D4-BB2E-47B2-8B12-FF29386EA4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72" y="2435809"/>
            <a:ext cx="5830855" cy="388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3E8E2B0-B7C2-4C8B-ACEE-5B76DE91B80B}"/>
              </a:ext>
            </a:extLst>
          </p:cNvPr>
          <p:cNvCxnSpPr/>
          <p:nvPr/>
        </p:nvCxnSpPr>
        <p:spPr>
          <a:xfrm>
            <a:off x="4320073" y="3237722"/>
            <a:ext cx="1026368" cy="373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DA823100-A1D3-4AD2-9E1C-54E8B3A28A17}"/>
              </a:ext>
            </a:extLst>
          </p:cNvPr>
          <p:cNvSpPr txBox="1"/>
          <p:nvPr/>
        </p:nvSpPr>
        <p:spPr>
          <a:xfrm>
            <a:off x="3098307" y="2976112"/>
            <a:ext cx="159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/>
              <a:t>Les Basses-Terres de l’Arctique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8B01220-8E0B-4EA0-AA1F-2D8B00B9A0FD}"/>
              </a:ext>
            </a:extLst>
          </p:cNvPr>
          <p:cNvSpPr/>
          <p:nvPr/>
        </p:nvSpPr>
        <p:spPr>
          <a:xfrm>
            <a:off x="5646198" y="5530788"/>
            <a:ext cx="71021" cy="71021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032851D-959A-48FD-8A77-1A87EB0D348F}"/>
              </a:ext>
            </a:extLst>
          </p:cNvPr>
          <p:cNvCxnSpPr>
            <a:cxnSpLocks/>
          </p:cNvCxnSpPr>
          <p:nvPr/>
        </p:nvCxnSpPr>
        <p:spPr>
          <a:xfrm flipH="1" flipV="1">
            <a:off x="5717219" y="5601809"/>
            <a:ext cx="304194" cy="2496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3E87768-A90D-415E-8093-A9ED559DBC66}"/>
              </a:ext>
            </a:extLst>
          </p:cNvPr>
          <p:cNvSpPr txBox="1"/>
          <p:nvPr/>
        </p:nvSpPr>
        <p:spPr>
          <a:xfrm>
            <a:off x="5681708" y="5799716"/>
            <a:ext cx="947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/>
              <a:t>Winnipeg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65EEED0-0E91-4F2F-833A-235BB3DEC631}"/>
              </a:ext>
            </a:extLst>
          </p:cNvPr>
          <p:cNvSpPr/>
          <p:nvPr/>
        </p:nvSpPr>
        <p:spPr>
          <a:xfrm>
            <a:off x="5833805" y="4795421"/>
            <a:ext cx="71021" cy="71021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0A9498F-DD36-4C67-89F6-7D93B5DEF650}"/>
              </a:ext>
            </a:extLst>
          </p:cNvPr>
          <p:cNvCxnSpPr>
            <a:cxnSpLocks/>
          </p:cNvCxnSpPr>
          <p:nvPr/>
        </p:nvCxnSpPr>
        <p:spPr>
          <a:xfrm>
            <a:off x="5492009" y="4525468"/>
            <a:ext cx="300663" cy="2840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C8DCB9EB-2CF0-4D74-8B59-8AF740D677D3}"/>
              </a:ext>
            </a:extLst>
          </p:cNvPr>
          <p:cNvSpPr txBox="1"/>
          <p:nvPr/>
        </p:nvSpPr>
        <p:spPr>
          <a:xfrm>
            <a:off x="5018093" y="4258851"/>
            <a:ext cx="947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/>
              <a:t>Churchill</a:t>
            </a:r>
          </a:p>
        </p:txBody>
      </p:sp>
    </p:spTree>
    <p:extLst>
      <p:ext uri="{BB962C8B-B14F-4D97-AF65-F5344CB8AC3E}">
        <p14:creationId xmlns:p14="http://schemas.microsoft.com/office/powerpoint/2010/main" val="386316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C924160-4577-4CFA-9024-610E57A44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r-CA" sz="3600" b="1">
                <a:solidFill>
                  <a:srgbClr val="FFFFFF"/>
                </a:solidFill>
              </a:rPr>
              <a:t>Les régions naturelles du Canada</a:t>
            </a:r>
            <a:endParaRPr lang="fr-CA" sz="36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F071C0-B983-4AF8-AC95-97B19F259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1" y="469899"/>
            <a:ext cx="7059649" cy="6192158"/>
          </a:xfrm>
        </p:spPr>
        <p:txBody>
          <a:bodyPr anchor="ctr">
            <a:normAutofit fontScale="92500"/>
          </a:bodyPr>
          <a:lstStyle/>
          <a:p>
            <a:r>
              <a:rPr lang="fr-CA" sz="3600" dirty="0">
                <a:solidFill>
                  <a:srgbClr val="212121"/>
                </a:solidFill>
              </a:rPr>
              <a:t>On peut diviser le Canada en </a:t>
            </a:r>
            <a:r>
              <a:rPr lang="fr-CA" sz="3600" b="1" dirty="0">
                <a:solidFill>
                  <a:srgbClr val="212121"/>
                </a:solidFill>
              </a:rPr>
              <a:t>8 régions</a:t>
            </a:r>
            <a:r>
              <a:rPr lang="fr-CA" sz="3600" dirty="0">
                <a:solidFill>
                  <a:srgbClr val="212121"/>
                </a:solidFill>
              </a:rPr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sz="3200" dirty="0">
                <a:solidFill>
                  <a:srgbClr val="212121"/>
                </a:solidFill>
              </a:rPr>
              <a:t>Le Bouclier canadien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sz="3200" dirty="0">
                <a:solidFill>
                  <a:srgbClr val="212121"/>
                </a:solidFill>
              </a:rPr>
              <a:t>La Cordillère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sz="3200" dirty="0">
                <a:solidFill>
                  <a:srgbClr val="212121"/>
                </a:solidFill>
              </a:rPr>
              <a:t>Les Appalaches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sz="3200" dirty="0">
                <a:solidFill>
                  <a:srgbClr val="212121"/>
                </a:solidFill>
              </a:rPr>
              <a:t>Les Inuitiennes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sz="3200" dirty="0">
                <a:solidFill>
                  <a:srgbClr val="212121"/>
                </a:solidFill>
              </a:rPr>
              <a:t>Les Grands Lacs / Les Basses-terres du Saint-Laurent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sz="3200" dirty="0">
                <a:solidFill>
                  <a:srgbClr val="212121"/>
                </a:solidFill>
              </a:rPr>
              <a:t>Les Plaines intérieures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sz="3200" dirty="0">
                <a:solidFill>
                  <a:srgbClr val="212121"/>
                </a:solidFill>
              </a:rPr>
              <a:t>Les Basses-terres de la Baie d’Hudson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sz="3200" dirty="0">
                <a:solidFill>
                  <a:srgbClr val="212121"/>
                </a:solidFill>
              </a:rPr>
              <a:t>Les Basses-terres de l’Arctique</a:t>
            </a:r>
          </a:p>
          <a:p>
            <a:endParaRPr lang="fr-CA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ED6DC-48EA-45FC-8909-B8FD6186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5004945" cy="1303867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Le Bouclier canadien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BFCA18-381F-4270-B5F7-EA4EAC2EC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691" y="2556931"/>
            <a:ext cx="5646223" cy="3649312"/>
          </a:xfrm>
        </p:spPr>
        <p:txBody>
          <a:bodyPr>
            <a:noAutofit/>
          </a:bodyPr>
          <a:lstStyle/>
          <a:p>
            <a:r>
              <a:rPr lang="fr-CA" sz="2800" dirty="0"/>
              <a:t>La plus vaste région</a:t>
            </a:r>
          </a:p>
          <a:p>
            <a:r>
              <a:rPr lang="fr-CA" sz="2800" dirty="0"/>
              <a:t>Terre robuste : roches, marais, tourbières, drumlins, eskers, lacs</a:t>
            </a:r>
          </a:p>
          <a:p>
            <a:r>
              <a:rPr lang="fr-CA" sz="2800" dirty="0"/>
              <a:t>Sols faibles, fins, acides ou inexistants</a:t>
            </a:r>
          </a:p>
          <a:p>
            <a:r>
              <a:rPr lang="fr-CA" sz="2800" dirty="0"/>
              <a:t>Ressources naturelles : forêts et minéraux (or, uranium, cuivre, nickel)</a:t>
            </a:r>
          </a:p>
        </p:txBody>
      </p:sp>
      <p:pic>
        <p:nvPicPr>
          <p:cNvPr id="5" name="Espace réservé du contenu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7CBB5743-E0C2-4E52-9BC0-D0976996ED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5" r="3079" b="-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CE422711-9A8E-4645-9A09-11BE4A02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F48507A6-D0B9-40DB-80CD-B6430A88B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84F21FF-C993-4207-8B25-998B8054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>
            <a:normAutofit/>
          </a:bodyPr>
          <a:lstStyle/>
          <a:p>
            <a:r>
              <a:rPr lang="fr-CA" sz="4000" b="1"/>
              <a:t>Le Bouclier canadien</a:t>
            </a:r>
            <a:endParaRPr lang="fr-CA" sz="4000"/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C27FA74-C409-49AC-BD2B-A3ED70E0D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" name="Content Placeholder 1033">
            <a:extLst>
              <a:ext uri="{FF2B5EF4-FFF2-40B4-BE49-F238E27FC236}">
                <a16:creationId xmlns:a16="http://schemas.microsoft.com/office/drawing/2014/main" id="{ACAEB9CA-B3D1-449D-BEAE-DB6DC3549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4567427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Des </a:t>
            </a:r>
            <a:r>
              <a:rPr lang="en-US" sz="6000" dirty="0" err="1"/>
              <a:t>forêts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Des eskers</a:t>
            </a:r>
          </a:p>
          <a:p>
            <a:pPr marL="0" indent="0">
              <a:buNone/>
            </a:pPr>
            <a:r>
              <a:rPr lang="en-US" sz="6000" dirty="0"/>
              <a:t>Des drumlins</a:t>
            </a:r>
          </a:p>
        </p:txBody>
      </p:sp>
      <p:pic>
        <p:nvPicPr>
          <p:cNvPr id="1026" name="Picture 2" descr="Image result for bouclier canadien">
            <a:extLst>
              <a:ext uri="{FF2B5EF4-FFF2-40B4-BE49-F238E27FC236}">
                <a16:creationId xmlns:a16="http://schemas.microsoft.com/office/drawing/2014/main" id="{0DBD3062-9F72-45EE-B1EA-BF6ECBA24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15032" b="4"/>
          <a:stretch/>
        </p:blipFill>
        <p:spPr bwMode="auto">
          <a:xfrm>
            <a:off x="6093447" y="821175"/>
            <a:ext cx="2584054" cy="24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9186D272-4201-42CA-89A9-4635FD75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montagne, oiseau, girafe, alimentation&#10;&#10;Description générée automatiquement">
            <a:extLst>
              <a:ext uri="{FF2B5EF4-FFF2-40B4-BE49-F238E27FC236}">
                <a16:creationId xmlns:a16="http://schemas.microsoft.com/office/drawing/2014/main" id="{77378EEC-EF23-48D6-A923-B9929F8440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8" r="14262" b="3"/>
          <a:stretch/>
        </p:blipFill>
        <p:spPr>
          <a:xfrm>
            <a:off x="8855486" y="821175"/>
            <a:ext cx="2510350" cy="2494531"/>
          </a:xfrm>
          <a:prstGeom prst="rect">
            <a:avLst/>
          </a:prstGeom>
        </p:spPr>
      </p:pic>
      <p:pic>
        <p:nvPicPr>
          <p:cNvPr id="4" name="Image 3" descr="Une image contenant nature, montagne&#10;&#10;Description générée automatiquement">
            <a:extLst>
              <a:ext uri="{FF2B5EF4-FFF2-40B4-BE49-F238E27FC236}">
                <a16:creationId xmlns:a16="http://schemas.microsoft.com/office/drawing/2014/main" id="{E0217993-2B68-4374-8449-FDDBE20C5A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3" r="-2" b="-2"/>
          <a:stretch/>
        </p:blipFill>
        <p:spPr>
          <a:xfrm>
            <a:off x="6093448" y="3453833"/>
            <a:ext cx="5264080" cy="247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2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68CFFD-815C-40E9-8AC2-EA68A7B5E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fr-CA" sz="5400" b="1" dirty="0"/>
              <a:t>La </a:t>
            </a:r>
            <a:r>
              <a:rPr lang="fr-CA" sz="5400" b="1" dirty="0" err="1"/>
              <a:t>Cordillière</a:t>
            </a:r>
            <a:endParaRPr lang="fr-CA" sz="54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7E961CC-6DA4-44E5-BE56-7E6A432A8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774" y="2556931"/>
            <a:ext cx="5603132" cy="3610399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Système</a:t>
            </a:r>
            <a:r>
              <a:rPr lang="en-US" sz="2800" dirty="0"/>
              <a:t> </a:t>
            </a:r>
            <a:r>
              <a:rPr lang="en-US" sz="2800" dirty="0" err="1"/>
              <a:t>montagneux</a:t>
            </a:r>
            <a:r>
              <a:rPr lang="en-US" sz="2800" dirty="0"/>
              <a:t> du </a:t>
            </a:r>
            <a:r>
              <a:rPr lang="en-US" sz="2800" dirty="0" err="1"/>
              <a:t>Pacifique</a:t>
            </a:r>
            <a:r>
              <a:rPr lang="en-US" sz="2800" dirty="0"/>
              <a:t> et les </a:t>
            </a:r>
            <a:r>
              <a:rPr lang="en-US" sz="2800" dirty="0" err="1"/>
              <a:t>montagnes</a:t>
            </a:r>
            <a:r>
              <a:rPr lang="en-US" sz="2800" dirty="0"/>
              <a:t> </a:t>
            </a:r>
            <a:r>
              <a:rPr lang="en-US" sz="2800" dirty="0" err="1"/>
              <a:t>Rocheuses</a:t>
            </a:r>
            <a:r>
              <a:rPr lang="en-US" sz="2800" dirty="0"/>
              <a:t> </a:t>
            </a:r>
            <a:r>
              <a:rPr lang="en-US" sz="2800" dirty="0" err="1"/>
              <a:t>intérieures</a:t>
            </a:r>
            <a:endParaRPr lang="en-US" sz="2800" dirty="0"/>
          </a:p>
          <a:p>
            <a:r>
              <a:rPr lang="en-US" sz="2800" dirty="0" err="1"/>
              <a:t>Très</a:t>
            </a:r>
            <a:r>
              <a:rPr lang="en-US" sz="2800" dirty="0"/>
              <a:t> </a:t>
            </a:r>
            <a:r>
              <a:rPr lang="en-US" sz="2800" dirty="0" err="1"/>
              <a:t>accidentée</a:t>
            </a:r>
            <a:r>
              <a:rPr lang="en-US" sz="2800" dirty="0"/>
              <a:t> et </a:t>
            </a:r>
            <a:r>
              <a:rPr lang="en-US" sz="2800" dirty="0" err="1"/>
              <a:t>érodée</a:t>
            </a:r>
            <a:endParaRPr lang="en-US" sz="2800" dirty="0"/>
          </a:p>
          <a:p>
            <a:r>
              <a:rPr lang="en-US" sz="2800" dirty="0" err="1"/>
              <a:t>Sommets</a:t>
            </a:r>
            <a:r>
              <a:rPr lang="en-US" sz="2800" dirty="0"/>
              <a:t> et </a:t>
            </a:r>
            <a:r>
              <a:rPr lang="en-US" sz="2800" dirty="0" err="1"/>
              <a:t>vallées</a:t>
            </a:r>
            <a:r>
              <a:rPr lang="en-US" sz="2800" dirty="0"/>
              <a:t> </a:t>
            </a:r>
            <a:r>
              <a:rPr lang="en-US" sz="2800" dirty="0" err="1"/>
              <a:t>immenses</a:t>
            </a:r>
            <a:endParaRPr lang="en-US" sz="2800" dirty="0"/>
          </a:p>
          <a:p>
            <a:r>
              <a:rPr lang="en-US" sz="2800" dirty="0"/>
              <a:t>Sols </a:t>
            </a:r>
            <a:r>
              <a:rPr lang="en-US" sz="2800" dirty="0" err="1"/>
              <a:t>limités</a:t>
            </a:r>
            <a:r>
              <a:rPr lang="en-US" sz="2800" dirty="0"/>
              <a:t> </a:t>
            </a:r>
            <a:r>
              <a:rPr lang="en-US" sz="2800" dirty="0" err="1"/>
              <a:t>juste</a:t>
            </a:r>
            <a:r>
              <a:rPr lang="en-US" sz="2800" dirty="0"/>
              <a:t> aux </a:t>
            </a:r>
            <a:r>
              <a:rPr lang="en-US" sz="2800" dirty="0" err="1"/>
              <a:t>vallées</a:t>
            </a:r>
            <a:endParaRPr lang="en-US" sz="2800" dirty="0"/>
          </a:p>
          <a:p>
            <a:r>
              <a:rPr lang="en-US" sz="2800" dirty="0" err="1"/>
              <a:t>Ressources</a:t>
            </a:r>
            <a:r>
              <a:rPr lang="en-US" sz="2800" dirty="0"/>
              <a:t> </a:t>
            </a:r>
            <a:r>
              <a:rPr lang="en-US" sz="2800" dirty="0" err="1"/>
              <a:t>naturelles</a:t>
            </a:r>
            <a:r>
              <a:rPr lang="en-US" sz="2800" dirty="0"/>
              <a:t> : </a:t>
            </a:r>
            <a:r>
              <a:rPr lang="en-US" sz="2800" dirty="0" err="1"/>
              <a:t>forêts</a:t>
            </a:r>
            <a:r>
              <a:rPr lang="en-US" sz="2800" dirty="0"/>
              <a:t>, </a:t>
            </a:r>
            <a:r>
              <a:rPr lang="en-US" sz="2800" dirty="0" err="1"/>
              <a:t>minéraux</a:t>
            </a:r>
            <a:r>
              <a:rPr lang="en-US" sz="2800" dirty="0"/>
              <a:t> (or) et </a:t>
            </a:r>
            <a:r>
              <a:rPr lang="en-US" sz="2800" dirty="0" err="1"/>
              <a:t>hydroélectricité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Espace réservé du contenu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283743A1-CFF2-4550-B856-0A0A51DB1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04" b="-4"/>
          <a:stretch/>
        </p:blipFill>
        <p:spPr>
          <a:xfrm>
            <a:off x="1092643" y="1135974"/>
            <a:ext cx="4306876" cy="428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8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74">
            <a:extLst>
              <a:ext uri="{FF2B5EF4-FFF2-40B4-BE49-F238E27FC236}">
                <a16:creationId xmlns:a16="http://schemas.microsoft.com/office/drawing/2014/main" id="{AA3912A1-3DE3-4111-A274-A5EDDA4E6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057" name="Straight Connector 76">
            <a:extLst>
              <a:ext uri="{FF2B5EF4-FFF2-40B4-BE49-F238E27FC236}">
                <a16:creationId xmlns:a16="http://schemas.microsoft.com/office/drawing/2014/main" id="{8157F619-3015-4867-9B87-EEAB124DB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58" name="Rectangle 78">
            <a:extLst>
              <a:ext uri="{FF2B5EF4-FFF2-40B4-BE49-F238E27FC236}">
                <a16:creationId xmlns:a16="http://schemas.microsoft.com/office/drawing/2014/main" id="{2363A108-ACDF-43B3-B484-CBDC60FE8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5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9" name="Picture 80">
            <a:extLst>
              <a:ext uri="{FF2B5EF4-FFF2-40B4-BE49-F238E27FC236}">
                <a16:creationId xmlns:a16="http://schemas.microsoft.com/office/drawing/2014/main" id="{6E7AB866-281E-4EAE-B9D9-0F40032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D351AC0-5CCE-4A8B-B9C9-23B59A2EB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La Cordillière</a:t>
            </a:r>
            <a:endParaRPr lang="en-US" sz="5400"/>
          </a:p>
        </p:txBody>
      </p:sp>
      <p:sp>
        <p:nvSpPr>
          <p:cNvPr id="2060" name="Rectangle 82">
            <a:extLst>
              <a:ext uri="{FF2B5EF4-FFF2-40B4-BE49-F238E27FC236}">
                <a16:creationId xmlns:a16="http://schemas.microsoft.com/office/drawing/2014/main" id="{542DA6BB-DCE3-4A72-813A-1EE85EAC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Image result for rocheuses canada">
            <a:extLst>
              <a:ext uri="{FF2B5EF4-FFF2-40B4-BE49-F238E27FC236}">
                <a16:creationId xmlns:a16="http://schemas.microsoft.com/office/drawing/2014/main" id="{D9AE1B39-09B0-4B36-94C1-2A27AAC3F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5" r="18961" b="1"/>
          <a:stretch/>
        </p:blipFill>
        <p:spPr bwMode="auto">
          <a:xfrm>
            <a:off x="1776503" y="1257341"/>
            <a:ext cx="2765517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rdillière canada">
            <a:extLst>
              <a:ext uri="{FF2B5EF4-FFF2-40B4-BE49-F238E27FC236}">
                <a16:creationId xmlns:a16="http://schemas.microsoft.com/office/drawing/2014/main" id="{0D911D17-96F2-4363-A252-AD9694E44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" r="1" b="1"/>
          <a:stretch/>
        </p:blipFill>
        <p:spPr bwMode="auto">
          <a:xfrm>
            <a:off x="4705162" y="1257342"/>
            <a:ext cx="2770067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ordillière canada">
            <a:extLst>
              <a:ext uri="{FF2B5EF4-FFF2-40B4-BE49-F238E27FC236}">
                <a16:creationId xmlns:a16="http://schemas.microsoft.com/office/drawing/2014/main" id="{078E818E-BA17-4387-87F3-3AF30C4EA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r="7774" b="-3"/>
          <a:stretch/>
        </p:blipFill>
        <p:spPr bwMode="auto">
          <a:xfrm>
            <a:off x="7638370" y="1257341"/>
            <a:ext cx="2770068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1" name="Straight Connector 84">
            <a:extLst>
              <a:ext uri="{FF2B5EF4-FFF2-40B4-BE49-F238E27FC236}">
                <a16:creationId xmlns:a16="http://schemas.microsoft.com/office/drawing/2014/main" id="{E0E292FA-0D1E-4ABF-ACF0-1DD512E52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43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F0F40E-878C-4D5B-B04B-8AC198690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fr-CA" sz="4800" b="1" dirty="0"/>
              <a:t>Les Appalaches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0D90ED-2A7E-4C7C-8226-E17B5C7B4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1" y="2556932"/>
            <a:ext cx="5150763" cy="3318936"/>
          </a:xfrm>
        </p:spPr>
        <p:txBody>
          <a:bodyPr>
            <a:normAutofit lnSpcReduction="10000"/>
          </a:bodyPr>
          <a:lstStyle/>
          <a:p>
            <a:r>
              <a:rPr lang="en-US" sz="3200" dirty="0" err="1"/>
              <a:t>Montagnes</a:t>
            </a:r>
            <a:r>
              <a:rPr lang="en-US" sz="3200" dirty="0"/>
              <a:t> </a:t>
            </a:r>
            <a:r>
              <a:rPr lang="en-US" sz="3200" dirty="0" err="1"/>
              <a:t>âgées</a:t>
            </a:r>
            <a:r>
              <a:rPr lang="en-US" sz="3200" dirty="0"/>
              <a:t> et </a:t>
            </a:r>
            <a:r>
              <a:rPr lang="en-US" sz="3200" dirty="0" err="1"/>
              <a:t>érodées</a:t>
            </a:r>
            <a:endParaRPr lang="en-US" sz="3200" dirty="0"/>
          </a:p>
          <a:p>
            <a:r>
              <a:rPr lang="en-US" sz="3200" dirty="0"/>
              <a:t>Formations </a:t>
            </a:r>
            <a:r>
              <a:rPr lang="en-US" sz="3200" dirty="0" err="1"/>
              <a:t>glaciales</a:t>
            </a:r>
            <a:r>
              <a:rPr lang="en-US" sz="3200" dirty="0"/>
              <a:t> (drumlins </a:t>
            </a:r>
            <a:r>
              <a:rPr lang="en-US" sz="3200" dirty="0" err="1"/>
              <a:t>ou</a:t>
            </a:r>
            <a:r>
              <a:rPr lang="en-US" sz="3200" dirty="0"/>
              <a:t> eskers)</a:t>
            </a:r>
          </a:p>
          <a:p>
            <a:r>
              <a:rPr lang="en-US" sz="3200" dirty="0"/>
              <a:t>Sols </a:t>
            </a:r>
            <a:r>
              <a:rPr lang="en-US" sz="3200" dirty="0" err="1"/>
              <a:t>pauvres</a:t>
            </a:r>
            <a:r>
              <a:rPr lang="en-US" sz="3200" dirty="0"/>
              <a:t> et </a:t>
            </a:r>
            <a:r>
              <a:rPr lang="en-US" sz="3200" dirty="0" err="1"/>
              <a:t>marécageux</a:t>
            </a:r>
            <a:endParaRPr lang="en-US" sz="3200" dirty="0"/>
          </a:p>
          <a:p>
            <a:r>
              <a:rPr lang="en-US" sz="3200" dirty="0" err="1"/>
              <a:t>Ressources</a:t>
            </a:r>
            <a:r>
              <a:rPr lang="en-US" sz="3200" dirty="0"/>
              <a:t> </a:t>
            </a:r>
            <a:r>
              <a:rPr lang="en-US" sz="3200" dirty="0" err="1"/>
              <a:t>naturelles</a:t>
            </a:r>
            <a:r>
              <a:rPr lang="en-US" sz="3200" dirty="0"/>
              <a:t> : </a:t>
            </a:r>
            <a:r>
              <a:rPr lang="en-US" sz="3200" dirty="0" err="1"/>
              <a:t>charbon</a:t>
            </a:r>
            <a:endParaRPr lang="en-US" sz="3200" dirty="0"/>
          </a:p>
        </p:txBody>
      </p:sp>
      <p:pic>
        <p:nvPicPr>
          <p:cNvPr id="5" name="Espace réservé du contenu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DC4A8DB-A794-47EF-AD29-B708BC82D8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8" r="-4" b="-4"/>
          <a:stretch/>
        </p:blipFill>
        <p:spPr>
          <a:xfrm>
            <a:off x="1273914" y="1250696"/>
            <a:ext cx="4154466" cy="41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6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8">
            <a:extLst>
              <a:ext uri="{FF2B5EF4-FFF2-40B4-BE49-F238E27FC236}">
                <a16:creationId xmlns:a16="http://schemas.microsoft.com/office/drawing/2014/main" id="{AA3912A1-3DE3-4111-A274-A5EDDA4E6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8157F619-3015-4867-9B87-EEAB124DB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2363A108-ACDF-43B3-B484-CBDC60FE8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5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6E7AB866-281E-4EAE-B9D9-0F40032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48FCD85-76C6-4DCF-B2F9-EC956016F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Les Appalaches</a:t>
            </a:r>
            <a:endParaRPr lang="en-US" sz="540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42DA6BB-DCE3-4A72-813A-1EE85EAC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Image result for appalaches canada">
            <a:extLst>
              <a:ext uri="{FF2B5EF4-FFF2-40B4-BE49-F238E27FC236}">
                <a16:creationId xmlns:a16="http://schemas.microsoft.com/office/drawing/2014/main" id="{219AA566-77E3-4DFF-886D-48E6C0D3E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r="17817" b="1"/>
          <a:stretch/>
        </p:blipFill>
        <p:spPr bwMode="auto">
          <a:xfrm>
            <a:off x="1776503" y="1257341"/>
            <a:ext cx="2765517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appalaches canada">
            <a:extLst>
              <a:ext uri="{FF2B5EF4-FFF2-40B4-BE49-F238E27FC236}">
                <a16:creationId xmlns:a16="http://schemas.microsoft.com/office/drawing/2014/main" id="{6F73A057-6ED5-4303-B833-2357C3A65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r="1" b="1"/>
          <a:stretch/>
        </p:blipFill>
        <p:spPr bwMode="auto">
          <a:xfrm>
            <a:off x="4705162" y="1257342"/>
            <a:ext cx="2770067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ppalaches canada">
            <a:extLst>
              <a:ext uri="{FF2B5EF4-FFF2-40B4-BE49-F238E27FC236}">
                <a16:creationId xmlns:a16="http://schemas.microsoft.com/office/drawing/2014/main" id="{D0D6AD55-930C-438C-934D-6E5595AE4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" r="32302" b="1"/>
          <a:stretch/>
        </p:blipFill>
        <p:spPr bwMode="auto">
          <a:xfrm>
            <a:off x="7638370" y="1257341"/>
            <a:ext cx="2770068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0E292FA-0D1E-4ABF-ACF0-1DD512E52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188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425</Words>
  <Application>Microsoft Office PowerPoint</Application>
  <PresentationFormat>Grand écran</PresentationFormat>
  <Paragraphs>80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Organique</vt:lpstr>
      <vt:lpstr>Le Canada : La géographie physique</vt:lpstr>
      <vt:lpstr>Les régions naturelles du Canada</vt:lpstr>
      <vt:lpstr>Les régions naturelles du Canada</vt:lpstr>
      <vt:lpstr>Le Bouclier canadien</vt:lpstr>
      <vt:lpstr>Le Bouclier canadien</vt:lpstr>
      <vt:lpstr>La Cordillière</vt:lpstr>
      <vt:lpstr>La Cordillière</vt:lpstr>
      <vt:lpstr>Les Appalaches</vt:lpstr>
      <vt:lpstr>Les Appalaches</vt:lpstr>
      <vt:lpstr>Les Inuitiennes</vt:lpstr>
      <vt:lpstr>Les Inuitiennes</vt:lpstr>
      <vt:lpstr>Les Grands Lacs / Les Basses-Terres du Saint-Laurent</vt:lpstr>
      <vt:lpstr>Les Grands Lacs / Les Basses-Terres du Saint-Laurent</vt:lpstr>
      <vt:lpstr>Les Plaines intérieures</vt:lpstr>
      <vt:lpstr>Les Plaines intérieures</vt:lpstr>
      <vt:lpstr>Les Basses-Terres de la Baie d’Hudson</vt:lpstr>
      <vt:lpstr>Les Basses-Terres de la Baie d’Hudson</vt:lpstr>
      <vt:lpstr>Les Basses-Terres de l’Arctique</vt:lpstr>
      <vt:lpstr>Les Basses-Terres de l’Arctique</vt:lpstr>
      <vt:lpstr>Situation du Manitoba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Canada : La géographie physique</dc:title>
  <dc:creator>Martin Frédérick</dc:creator>
  <cp:lastModifiedBy>Martin Frédérick</cp:lastModifiedBy>
  <cp:revision>2</cp:revision>
  <dcterms:created xsi:type="dcterms:W3CDTF">2020-09-30T12:17:10Z</dcterms:created>
  <dcterms:modified xsi:type="dcterms:W3CDTF">2020-10-05T12:33:17Z</dcterms:modified>
</cp:coreProperties>
</file>