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11"/>
  </p:notesMasterIdLst>
  <p:handoutMasterIdLst>
    <p:handoutMasterId r:id="rId12"/>
  </p:handoutMasterIdLst>
  <p:sldIdLst>
    <p:sldId id="268" r:id="rId5"/>
    <p:sldId id="269" r:id="rId6"/>
    <p:sldId id="270" r:id="rId7"/>
    <p:sldId id="271" r:id="rId8"/>
    <p:sldId id="272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Frédérick" initials="MF" lastIdx="1" clrIdx="0">
    <p:extLst>
      <p:ext uri="{19B8F6BF-5375-455C-9EA6-DF929625EA0E}">
        <p15:presenceInfo xmlns:p15="http://schemas.microsoft.com/office/powerpoint/2012/main" userId="39f1c0764d722c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5T12:58:49.89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A08E3-66BD-47BF-AE2C-009BBD84B0CB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BD65EF2-2827-4D26-A818-F9C4016BB9A4}">
      <dgm:prSet/>
      <dgm:spPr/>
      <dgm:t>
        <a:bodyPr/>
        <a:lstStyle/>
        <a:p>
          <a:r>
            <a:rPr lang="fr-CA" b="1"/>
            <a:t>SECTION 1 : LA RAISON D’ÊTRE</a:t>
          </a:r>
          <a:endParaRPr lang="en-US"/>
        </a:p>
      </dgm:t>
    </dgm:pt>
    <dgm:pt modelId="{25318420-A447-4EB9-B733-CCA76C0FCA6B}" type="parTrans" cxnId="{1E82B95A-5F0C-498E-948D-4EFCFD3C810A}">
      <dgm:prSet/>
      <dgm:spPr/>
      <dgm:t>
        <a:bodyPr/>
        <a:lstStyle/>
        <a:p>
          <a:endParaRPr lang="en-US"/>
        </a:p>
      </dgm:t>
    </dgm:pt>
    <dgm:pt modelId="{6DCE84F5-90A8-4381-8F37-558DB25F3166}" type="sibTrans" cxnId="{1E82B95A-5F0C-498E-948D-4EFCFD3C810A}">
      <dgm:prSet/>
      <dgm:spPr/>
      <dgm:t>
        <a:bodyPr/>
        <a:lstStyle/>
        <a:p>
          <a:endParaRPr lang="en-US"/>
        </a:p>
      </dgm:t>
    </dgm:pt>
    <dgm:pt modelId="{B34C93C7-5ECB-41C8-AB60-BF5A3A8CF3BA}">
      <dgm:prSet/>
      <dgm:spPr/>
      <dgm:t>
        <a:bodyPr/>
        <a:lstStyle/>
        <a:p>
          <a:r>
            <a:rPr lang="fr-CA"/>
            <a:t>Quels produits allez-vous vendre ?</a:t>
          </a:r>
          <a:endParaRPr lang="en-US"/>
        </a:p>
      </dgm:t>
    </dgm:pt>
    <dgm:pt modelId="{3CFDDC3E-05D0-42F7-BEBD-4C9C4C33E2CA}" type="parTrans" cxnId="{533AB75F-A827-4964-81EA-636D6D2A6B67}">
      <dgm:prSet/>
      <dgm:spPr/>
      <dgm:t>
        <a:bodyPr/>
        <a:lstStyle/>
        <a:p>
          <a:endParaRPr lang="en-US"/>
        </a:p>
      </dgm:t>
    </dgm:pt>
    <dgm:pt modelId="{2C81CC51-9D76-46E3-BE8D-CB93332E5DD0}" type="sibTrans" cxnId="{533AB75F-A827-4964-81EA-636D6D2A6B67}">
      <dgm:prSet/>
      <dgm:spPr/>
      <dgm:t>
        <a:bodyPr/>
        <a:lstStyle/>
        <a:p>
          <a:endParaRPr lang="en-US"/>
        </a:p>
      </dgm:t>
    </dgm:pt>
    <dgm:pt modelId="{79E8D51E-7657-4FF6-86FE-A85601FF0B27}">
      <dgm:prSet/>
      <dgm:spPr/>
      <dgm:t>
        <a:bodyPr/>
        <a:lstStyle/>
        <a:p>
          <a:r>
            <a:rPr lang="fr-CA"/>
            <a:t>Quelle est votre clientèle cible (</a:t>
          </a:r>
          <a:r>
            <a:rPr lang="fr-CA" i="1"/>
            <a:t>target market</a:t>
          </a:r>
          <a:r>
            <a:rPr lang="fr-CA"/>
            <a:t>) ?</a:t>
          </a:r>
          <a:endParaRPr lang="en-US"/>
        </a:p>
      </dgm:t>
    </dgm:pt>
    <dgm:pt modelId="{B6C855ED-4635-419A-A0C3-38D828734C6B}" type="parTrans" cxnId="{6580CDEA-CF22-4FAC-8189-00D354C77E70}">
      <dgm:prSet/>
      <dgm:spPr/>
      <dgm:t>
        <a:bodyPr/>
        <a:lstStyle/>
        <a:p>
          <a:endParaRPr lang="en-US"/>
        </a:p>
      </dgm:t>
    </dgm:pt>
    <dgm:pt modelId="{4549D7E0-2FAF-4DEB-9EC3-9217D168E675}" type="sibTrans" cxnId="{6580CDEA-CF22-4FAC-8189-00D354C77E70}">
      <dgm:prSet/>
      <dgm:spPr/>
      <dgm:t>
        <a:bodyPr/>
        <a:lstStyle/>
        <a:p>
          <a:endParaRPr lang="en-US"/>
        </a:p>
      </dgm:t>
    </dgm:pt>
    <dgm:pt modelId="{114740A4-829C-4951-B710-037AA76E6BAB}">
      <dgm:prSet/>
      <dgm:spPr/>
      <dgm:t>
        <a:bodyPr/>
        <a:lstStyle/>
        <a:p>
          <a:r>
            <a:rPr lang="fr-CA"/>
            <a:t>Où sera situé votre magasin ?</a:t>
          </a:r>
          <a:endParaRPr lang="en-US"/>
        </a:p>
      </dgm:t>
    </dgm:pt>
    <dgm:pt modelId="{F9540E4D-D69A-4E34-81F2-F122EAFC3DBA}" type="parTrans" cxnId="{F75CD6F8-D2B3-4003-965E-310DB8D46F53}">
      <dgm:prSet/>
      <dgm:spPr/>
      <dgm:t>
        <a:bodyPr/>
        <a:lstStyle/>
        <a:p>
          <a:endParaRPr lang="en-US"/>
        </a:p>
      </dgm:t>
    </dgm:pt>
    <dgm:pt modelId="{0203D194-AC0D-46DA-BF3A-C4D6869D7B8E}" type="sibTrans" cxnId="{F75CD6F8-D2B3-4003-965E-310DB8D46F53}">
      <dgm:prSet/>
      <dgm:spPr/>
      <dgm:t>
        <a:bodyPr/>
        <a:lstStyle/>
        <a:p>
          <a:endParaRPr lang="en-US"/>
        </a:p>
      </dgm:t>
    </dgm:pt>
    <dgm:pt modelId="{4609D725-F407-416E-8C95-0F5A078FED8F}" type="pres">
      <dgm:prSet presAssocID="{100A08E3-66BD-47BF-AE2C-009BBD84B0CB}" presName="outerComposite" presStyleCnt="0">
        <dgm:presLayoutVars>
          <dgm:chMax val="5"/>
          <dgm:dir/>
          <dgm:resizeHandles val="exact"/>
        </dgm:presLayoutVars>
      </dgm:prSet>
      <dgm:spPr/>
    </dgm:pt>
    <dgm:pt modelId="{A3518715-8839-4F56-BBEB-38BADD4A6AB9}" type="pres">
      <dgm:prSet presAssocID="{100A08E3-66BD-47BF-AE2C-009BBD84B0CB}" presName="dummyMaxCanvas" presStyleCnt="0">
        <dgm:presLayoutVars/>
      </dgm:prSet>
      <dgm:spPr/>
    </dgm:pt>
    <dgm:pt modelId="{D6264EAD-F123-4C8E-A8C8-3FD0C0082773}" type="pres">
      <dgm:prSet presAssocID="{100A08E3-66BD-47BF-AE2C-009BBD84B0CB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AB65A311-FD94-4110-9FA3-01AE6C9E819F}" type="presOf" srcId="{0BD65EF2-2827-4D26-A818-F9C4016BB9A4}" destId="{D6264EAD-F123-4C8E-A8C8-3FD0C0082773}" srcOrd="0" destOrd="0" presId="urn:microsoft.com/office/officeart/2005/8/layout/vProcess5"/>
    <dgm:cxn modelId="{533AB75F-A827-4964-81EA-636D6D2A6B67}" srcId="{0BD65EF2-2827-4D26-A818-F9C4016BB9A4}" destId="{B34C93C7-5ECB-41C8-AB60-BF5A3A8CF3BA}" srcOrd="0" destOrd="0" parTransId="{3CFDDC3E-05D0-42F7-BEBD-4C9C4C33E2CA}" sibTransId="{2C81CC51-9D76-46E3-BE8D-CB93332E5DD0}"/>
    <dgm:cxn modelId="{2196C962-25A2-48DE-802E-CF1553BC5FBB}" type="presOf" srcId="{B34C93C7-5ECB-41C8-AB60-BF5A3A8CF3BA}" destId="{D6264EAD-F123-4C8E-A8C8-3FD0C0082773}" srcOrd="0" destOrd="1" presId="urn:microsoft.com/office/officeart/2005/8/layout/vProcess5"/>
    <dgm:cxn modelId="{1E82B95A-5F0C-498E-948D-4EFCFD3C810A}" srcId="{100A08E3-66BD-47BF-AE2C-009BBD84B0CB}" destId="{0BD65EF2-2827-4D26-A818-F9C4016BB9A4}" srcOrd="0" destOrd="0" parTransId="{25318420-A447-4EB9-B733-CCA76C0FCA6B}" sibTransId="{6DCE84F5-90A8-4381-8F37-558DB25F3166}"/>
    <dgm:cxn modelId="{566461D2-328F-4D68-B232-BAC84AE05297}" type="presOf" srcId="{114740A4-829C-4951-B710-037AA76E6BAB}" destId="{D6264EAD-F123-4C8E-A8C8-3FD0C0082773}" srcOrd="0" destOrd="3" presId="urn:microsoft.com/office/officeart/2005/8/layout/vProcess5"/>
    <dgm:cxn modelId="{0AFD46D2-41D8-4FE5-8EA1-142501A15AC3}" type="presOf" srcId="{79E8D51E-7657-4FF6-86FE-A85601FF0B27}" destId="{D6264EAD-F123-4C8E-A8C8-3FD0C0082773}" srcOrd="0" destOrd="2" presId="urn:microsoft.com/office/officeart/2005/8/layout/vProcess5"/>
    <dgm:cxn modelId="{A011D8D7-9B3D-419A-9660-035344285D72}" type="presOf" srcId="{100A08E3-66BD-47BF-AE2C-009BBD84B0CB}" destId="{4609D725-F407-416E-8C95-0F5A078FED8F}" srcOrd="0" destOrd="0" presId="urn:microsoft.com/office/officeart/2005/8/layout/vProcess5"/>
    <dgm:cxn modelId="{6580CDEA-CF22-4FAC-8189-00D354C77E70}" srcId="{0BD65EF2-2827-4D26-A818-F9C4016BB9A4}" destId="{79E8D51E-7657-4FF6-86FE-A85601FF0B27}" srcOrd="1" destOrd="0" parTransId="{B6C855ED-4635-419A-A0C3-38D828734C6B}" sibTransId="{4549D7E0-2FAF-4DEB-9EC3-9217D168E675}"/>
    <dgm:cxn modelId="{F75CD6F8-D2B3-4003-965E-310DB8D46F53}" srcId="{0BD65EF2-2827-4D26-A818-F9C4016BB9A4}" destId="{114740A4-829C-4951-B710-037AA76E6BAB}" srcOrd="2" destOrd="0" parTransId="{F9540E4D-D69A-4E34-81F2-F122EAFC3DBA}" sibTransId="{0203D194-AC0D-46DA-BF3A-C4D6869D7B8E}"/>
    <dgm:cxn modelId="{589F59A4-D5A0-478D-81C6-48C367DFA9B7}" type="presParOf" srcId="{4609D725-F407-416E-8C95-0F5A078FED8F}" destId="{A3518715-8839-4F56-BBEB-38BADD4A6AB9}" srcOrd="0" destOrd="0" presId="urn:microsoft.com/office/officeart/2005/8/layout/vProcess5"/>
    <dgm:cxn modelId="{7D166D70-3AA3-4C9A-A8B2-DAFDB6A84E63}" type="presParOf" srcId="{4609D725-F407-416E-8C95-0F5A078FED8F}" destId="{D6264EAD-F123-4C8E-A8C8-3FD0C0082773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5F24AE-3CEC-4042-BDAA-13153C2649E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14354F-033C-4113-8FDF-52E8452C36B1}">
      <dgm:prSet/>
      <dgm:spPr/>
      <dgm:t>
        <a:bodyPr/>
        <a:lstStyle/>
        <a:p>
          <a:r>
            <a:rPr lang="fr-CA" b="1"/>
            <a:t>SECTION 3 : REPRÉSENTATION PHYSIQUE</a:t>
          </a:r>
          <a:endParaRPr lang="en-US"/>
        </a:p>
      </dgm:t>
    </dgm:pt>
    <dgm:pt modelId="{308A8AB5-F188-4CDE-9A55-C291D64C5030}" type="parTrans" cxnId="{067245A3-984A-467C-B547-EBB3586B3F7B}">
      <dgm:prSet/>
      <dgm:spPr/>
      <dgm:t>
        <a:bodyPr/>
        <a:lstStyle/>
        <a:p>
          <a:endParaRPr lang="en-US"/>
        </a:p>
      </dgm:t>
    </dgm:pt>
    <dgm:pt modelId="{FB3140D0-CF1A-4D90-A1AE-8B243CCD4750}" type="sibTrans" cxnId="{067245A3-984A-467C-B547-EBB3586B3F7B}">
      <dgm:prSet/>
      <dgm:spPr/>
      <dgm:t>
        <a:bodyPr/>
        <a:lstStyle/>
        <a:p>
          <a:endParaRPr lang="en-US"/>
        </a:p>
      </dgm:t>
    </dgm:pt>
    <dgm:pt modelId="{97C6D9E1-2F34-464A-9E9D-7CB9C7AB3562}">
      <dgm:prSet/>
      <dgm:spPr/>
      <dgm:t>
        <a:bodyPr/>
        <a:lstStyle/>
        <a:p>
          <a:r>
            <a:rPr lang="fr-CA" dirty="0"/>
            <a:t>Représentez physiquement (visuellement) la vitrine (« </a:t>
          </a:r>
          <a:r>
            <a:rPr lang="fr-CA" i="1" dirty="0"/>
            <a:t>shop </a:t>
          </a:r>
          <a:r>
            <a:rPr lang="fr-CA" i="1" dirty="0" err="1"/>
            <a:t>window</a:t>
          </a:r>
          <a:r>
            <a:rPr lang="fr-CA" dirty="0"/>
            <a:t> ») de votre entreprise</a:t>
          </a:r>
          <a:r>
            <a:rPr lang="fr-CA" b="1" dirty="0"/>
            <a:t>.  </a:t>
          </a:r>
          <a:endParaRPr lang="en-US" dirty="0"/>
        </a:p>
      </dgm:t>
    </dgm:pt>
    <dgm:pt modelId="{6614418A-B8EE-49FE-B5CE-85B6472E8F1E}" type="parTrans" cxnId="{7D9D6989-C4FE-4237-8D23-F944175C31B6}">
      <dgm:prSet/>
      <dgm:spPr/>
      <dgm:t>
        <a:bodyPr/>
        <a:lstStyle/>
        <a:p>
          <a:endParaRPr lang="en-US"/>
        </a:p>
      </dgm:t>
    </dgm:pt>
    <dgm:pt modelId="{34F1AD42-595D-45D8-9CA6-AE5B45ADC836}" type="sibTrans" cxnId="{7D9D6989-C4FE-4237-8D23-F944175C31B6}">
      <dgm:prSet/>
      <dgm:spPr/>
      <dgm:t>
        <a:bodyPr/>
        <a:lstStyle/>
        <a:p>
          <a:endParaRPr lang="en-US"/>
        </a:p>
      </dgm:t>
    </dgm:pt>
    <dgm:pt modelId="{DE5ABF93-273C-470F-B7D8-F4464CC8DECE}">
      <dgm:prSet/>
      <dgm:spPr/>
      <dgm:t>
        <a:bodyPr/>
        <a:lstStyle/>
        <a:p>
          <a:r>
            <a:rPr lang="fr-CA" b="1"/>
            <a:t>Options :</a:t>
          </a:r>
          <a:endParaRPr lang="en-US"/>
        </a:p>
      </dgm:t>
    </dgm:pt>
    <dgm:pt modelId="{89A125B5-7F8D-4AF6-96AA-7CEBF8E2A6F7}" type="parTrans" cxnId="{7223B1C7-3C57-460E-856D-D7B2EEC3533D}">
      <dgm:prSet/>
      <dgm:spPr/>
      <dgm:t>
        <a:bodyPr/>
        <a:lstStyle/>
        <a:p>
          <a:endParaRPr lang="en-US"/>
        </a:p>
      </dgm:t>
    </dgm:pt>
    <dgm:pt modelId="{EF45E417-3541-4DAE-8541-CC5609108323}" type="sibTrans" cxnId="{7223B1C7-3C57-460E-856D-D7B2EEC3533D}">
      <dgm:prSet/>
      <dgm:spPr/>
      <dgm:t>
        <a:bodyPr/>
        <a:lstStyle/>
        <a:p>
          <a:endParaRPr lang="en-US"/>
        </a:p>
      </dgm:t>
    </dgm:pt>
    <dgm:pt modelId="{3AF18CE5-13F7-4279-A047-832151D07E8F}">
      <dgm:prSet/>
      <dgm:spPr/>
      <dgm:t>
        <a:bodyPr/>
        <a:lstStyle/>
        <a:p>
          <a:r>
            <a:rPr lang="fr-CA" dirty="0"/>
            <a:t>À l’aide d’un logiciel/site web</a:t>
          </a:r>
          <a:endParaRPr lang="en-US" dirty="0"/>
        </a:p>
      </dgm:t>
    </dgm:pt>
    <dgm:pt modelId="{21C45C65-3C78-4D8C-873C-7A3A7B9DA615}" type="parTrans" cxnId="{15DD55BE-6108-43D0-8A78-74F9B892F1FF}">
      <dgm:prSet/>
      <dgm:spPr/>
      <dgm:t>
        <a:bodyPr/>
        <a:lstStyle/>
        <a:p>
          <a:endParaRPr lang="en-US"/>
        </a:p>
      </dgm:t>
    </dgm:pt>
    <dgm:pt modelId="{2BCF1F51-06F2-492F-9016-721E35E3441D}" type="sibTrans" cxnId="{15DD55BE-6108-43D0-8A78-74F9B892F1FF}">
      <dgm:prSet/>
      <dgm:spPr/>
      <dgm:t>
        <a:bodyPr/>
        <a:lstStyle/>
        <a:p>
          <a:endParaRPr lang="en-US"/>
        </a:p>
      </dgm:t>
    </dgm:pt>
    <dgm:pt modelId="{D5FB7A74-081D-46A6-94BC-8397658BBEA8}">
      <dgm:prSet/>
      <dgm:spPr/>
      <dgm:t>
        <a:bodyPr/>
        <a:lstStyle/>
        <a:p>
          <a:r>
            <a:rPr lang="fr-CA" dirty="0"/>
            <a:t>À l’aide d’un dessin</a:t>
          </a:r>
          <a:endParaRPr lang="en-US" dirty="0"/>
        </a:p>
      </dgm:t>
    </dgm:pt>
    <dgm:pt modelId="{83FEF32F-1C7D-4D26-AC00-FC8E4D8FD21E}" type="parTrans" cxnId="{5664D15A-BF41-4B31-B101-A6FAE8E6D773}">
      <dgm:prSet/>
      <dgm:spPr/>
      <dgm:t>
        <a:bodyPr/>
        <a:lstStyle/>
        <a:p>
          <a:endParaRPr lang="en-US"/>
        </a:p>
      </dgm:t>
    </dgm:pt>
    <dgm:pt modelId="{9BDCD9F4-1C81-4A4F-ACBB-61301CB2F852}" type="sibTrans" cxnId="{5664D15A-BF41-4B31-B101-A6FAE8E6D773}">
      <dgm:prSet/>
      <dgm:spPr/>
      <dgm:t>
        <a:bodyPr/>
        <a:lstStyle/>
        <a:p>
          <a:endParaRPr lang="en-US"/>
        </a:p>
      </dgm:t>
    </dgm:pt>
    <dgm:pt modelId="{6DEF5D63-ABA3-4D4C-8180-D3E95D792036}">
      <dgm:prSet/>
      <dgm:spPr/>
      <dgm:t>
        <a:bodyPr/>
        <a:lstStyle/>
        <a:p>
          <a:r>
            <a:rPr lang="fr-CA" dirty="0"/>
            <a:t>À l’aide d’une maquette</a:t>
          </a:r>
          <a:endParaRPr lang="en-US" dirty="0"/>
        </a:p>
      </dgm:t>
    </dgm:pt>
    <dgm:pt modelId="{E022937D-D32A-465C-8F66-2D03D282A0FE}" type="parTrans" cxnId="{B0D0B95A-3161-4BBE-B6CF-E445C010D7E1}">
      <dgm:prSet/>
      <dgm:spPr/>
      <dgm:t>
        <a:bodyPr/>
        <a:lstStyle/>
        <a:p>
          <a:endParaRPr lang="en-US"/>
        </a:p>
      </dgm:t>
    </dgm:pt>
    <dgm:pt modelId="{0908946E-29C3-4455-8A18-8236F2FF4AB2}" type="sibTrans" cxnId="{B0D0B95A-3161-4BBE-B6CF-E445C010D7E1}">
      <dgm:prSet/>
      <dgm:spPr/>
      <dgm:t>
        <a:bodyPr/>
        <a:lstStyle/>
        <a:p>
          <a:endParaRPr lang="en-US"/>
        </a:p>
      </dgm:t>
    </dgm:pt>
    <dgm:pt modelId="{AD952EFF-CBC3-42D1-BAF9-289193AC112F}">
      <dgm:prSet/>
      <dgm:spPr/>
      <dgm:t>
        <a:bodyPr/>
        <a:lstStyle/>
        <a:p>
          <a:r>
            <a:rPr lang="fr-CA" dirty="0"/>
            <a:t>Lors de la présentation, vous allez recréer votre vitrine</a:t>
          </a:r>
          <a:endParaRPr lang="en-US" dirty="0"/>
        </a:p>
      </dgm:t>
    </dgm:pt>
    <dgm:pt modelId="{E2E46F82-38B0-4BA7-AC00-B2CFD354785E}" type="parTrans" cxnId="{8F964282-7D43-499E-93FA-B1CF5FB3DB74}">
      <dgm:prSet/>
      <dgm:spPr/>
      <dgm:t>
        <a:bodyPr/>
        <a:lstStyle/>
        <a:p>
          <a:endParaRPr lang="en-US"/>
        </a:p>
      </dgm:t>
    </dgm:pt>
    <dgm:pt modelId="{81D6491B-3180-466B-B095-373BC3D94C50}" type="sibTrans" cxnId="{8F964282-7D43-499E-93FA-B1CF5FB3DB74}">
      <dgm:prSet/>
      <dgm:spPr/>
      <dgm:t>
        <a:bodyPr/>
        <a:lstStyle/>
        <a:p>
          <a:endParaRPr lang="en-US"/>
        </a:p>
      </dgm:t>
    </dgm:pt>
    <dgm:pt modelId="{D11175B0-67A4-4558-89B7-23A02A18558F}">
      <dgm:prSet/>
      <dgm:spPr/>
      <dgm:t>
        <a:bodyPr/>
        <a:lstStyle/>
        <a:p>
          <a:endParaRPr lang="en-US" dirty="0"/>
        </a:p>
      </dgm:t>
    </dgm:pt>
    <dgm:pt modelId="{E6948186-8086-4244-A8C8-FDE455F1B9E6}" type="parTrans" cxnId="{CAC93B60-6667-46E7-926E-80F75009240A}">
      <dgm:prSet/>
      <dgm:spPr/>
      <dgm:t>
        <a:bodyPr/>
        <a:lstStyle/>
        <a:p>
          <a:endParaRPr lang="fr-CA"/>
        </a:p>
      </dgm:t>
    </dgm:pt>
    <dgm:pt modelId="{9EDD2611-101D-4C45-AC91-388437081AD3}" type="sibTrans" cxnId="{CAC93B60-6667-46E7-926E-80F75009240A}">
      <dgm:prSet/>
      <dgm:spPr/>
      <dgm:t>
        <a:bodyPr/>
        <a:lstStyle/>
        <a:p>
          <a:endParaRPr lang="fr-CA"/>
        </a:p>
      </dgm:t>
    </dgm:pt>
    <dgm:pt modelId="{A36F087B-06B9-41A9-BC9C-D359B9722637}" type="pres">
      <dgm:prSet presAssocID="{845F24AE-3CEC-4042-BDAA-13153C2649EA}" presName="linear" presStyleCnt="0">
        <dgm:presLayoutVars>
          <dgm:animLvl val="lvl"/>
          <dgm:resizeHandles val="exact"/>
        </dgm:presLayoutVars>
      </dgm:prSet>
      <dgm:spPr/>
    </dgm:pt>
    <dgm:pt modelId="{9631737A-6522-47FB-9439-AAF4BBAC66AA}" type="pres">
      <dgm:prSet presAssocID="{6A14354F-033C-4113-8FDF-52E8452C36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E595731-E4D4-4872-9DCC-11A809760CFC}" type="pres">
      <dgm:prSet presAssocID="{FB3140D0-CF1A-4D90-A1AE-8B243CCD4750}" presName="spacer" presStyleCnt="0"/>
      <dgm:spPr/>
    </dgm:pt>
    <dgm:pt modelId="{00AFC4F5-4235-4504-BFB8-C722D587056E}" type="pres">
      <dgm:prSet presAssocID="{97C6D9E1-2F34-464A-9E9D-7CB9C7AB356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5CCDC7C-EA2E-48E3-88FC-C54E8D091970}" type="pres">
      <dgm:prSet presAssocID="{34F1AD42-595D-45D8-9CA6-AE5B45ADC836}" presName="spacer" presStyleCnt="0"/>
      <dgm:spPr/>
    </dgm:pt>
    <dgm:pt modelId="{10B0C2F9-A187-4B9D-BA69-EBD8B167291B}" type="pres">
      <dgm:prSet presAssocID="{DE5ABF93-273C-470F-B7D8-F4464CC8DEC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61DF417-356C-4258-AF5B-43D99844110A}" type="pres">
      <dgm:prSet presAssocID="{DE5ABF93-273C-470F-B7D8-F4464CC8DECE}" presName="childText" presStyleLbl="revTx" presStyleIdx="0" presStyleCnt="1" custScaleY="144594">
        <dgm:presLayoutVars>
          <dgm:bulletEnabled val="1"/>
        </dgm:presLayoutVars>
      </dgm:prSet>
      <dgm:spPr/>
    </dgm:pt>
  </dgm:ptLst>
  <dgm:cxnLst>
    <dgm:cxn modelId="{CAC93B60-6667-46E7-926E-80F75009240A}" srcId="{DE5ABF93-273C-470F-B7D8-F4464CC8DECE}" destId="{D11175B0-67A4-4558-89B7-23A02A18558F}" srcOrd="0" destOrd="0" parTransId="{E6948186-8086-4244-A8C8-FDE455F1B9E6}" sibTransId="{9EDD2611-101D-4C45-AC91-388437081AD3}"/>
    <dgm:cxn modelId="{E4B9D962-CF31-4249-A082-D4D451DF8077}" type="presOf" srcId="{DE5ABF93-273C-470F-B7D8-F4464CC8DECE}" destId="{10B0C2F9-A187-4B9D-BA69-EBD8B167291B}" srcOrd="0" destOrd="0" presId="urn:microsoft.com/office/officeart/2005/8/layout/vList2"/>
    <dgm:cxn modelId="{ADFC306E-BDB8-47A6-9D48-05D7AB79909C}" type="presOf" srcId="{6A14354F-033C-4113-8FDF-52E8452C36B1}" destId="{9631737A-6522-47FB-9439-AAF4BBAC66AA}" srcOrd="0" destOrd="0" presId="urn:microsoft.com/office/officeart/2005/8/layout/vList2"/>
    <dgm:cxn modelId="{6D925C6F-55FA-4D63-8DF2-FBA8577AC4A8}" type="presOf" srcId="{97C6D9E1-2F34-464A-9E9D-7CB9C7AB3562}" destId="{00AFC4F5-4235-4504-BFB8-C722D587056E}" srcOrd="0" destOrd="0" presId="urn:microsoft.com/office/officeart/2005/8/layout/vList2"/>
    <dgm:cxn modelId="{9B8B6D53-5B2A-49A4-BED5-527E45FB84DD}" type="presOf" srcId="{AD952EFF-CBC3-42D1-BAF9-289193AC112F}" destId="{E61DF417-356C-4258-AF5B-43D99844110A}" srcOrd="0" destOrd="4" presId="urn:microsoft.com/office/officeart/2005/8/layout/vList2"/>
    <dgm:cxn modelId="{4FA0877A-864A-4160-A3CD-E2224EA8EB6A}" type="presOf" srcId="{D5FB7A74-081D-46A6-94BC-8397658BBEA8}" destId="{E61DF417-356C-4258-AF5B-43D99844110A}" srcOrd="0" destOrd="2" presId="urn:microsoft.com/office/officeart/2005/8/layout/vList2"/>
    <dgm:cxn modelId="{B0D0B95A-3161-4BBE-B6CF-E445C010D7E1}" srcId="{DE5ABF93-273C-470F-B7D8-F4464CC8DECE}" destId="{6DEF5D63-ABA3-4D4C-8180-D3E95D792036}" srcOrd="3" destOrd="0" parTransId="{E022937D-D32A-465C-8F66-2D03D282A0FE}" sibTransId="{0908946E-29C3-4455-8A18-8236F2FF4AB2}"/>
    <dgm:cxn modelId="{5664D15A-BF41-4B31-B101-A6FAE8E6D773}" srcId="{DE5ABF93-273C-470F-B7D8-F4464CC8DECE}" destId="{D5FB7A74-081D-46A6-94BC-8397658BBEA8}" srcOrd="2" destOrd="0" parTransId="{83FEF32F-1C7D-4D26-AC00-FC8E4D8FD21E}" sibTransId="{9BDCD9F4-1C81-4A4F-ACBB-61301CB2F852}"/>
    <dgm:cxn modelId="{8F964282-7D43-499E-93FA-B1CF5FB3DB74}" srcId="{DE5ABF93-273C-470F-B7D8-F4464CC8DECE}" destId="{AD952EFF-CBC3-42D1-BAF9-289193AC112F}" srcOrd="4" destOrd="0" parTransId="{E2E46F82-38B0-4BA7-AC00-B2CFD354785E}" sibTransId="{81D6491B-3180-466B-B095-373BC3D94C50}"/>
    <dgm:cxn modelId="{7D9D6989-C4FE-4237-8D23-F944175C31B6}" srcId="{845F24AE-3CEC-4042-BDAA-13153C2649EA}" destId="{97C6D9E1-2F34-464A-9E9D-7CB9C7AB3562}" srcOrd="1" destOrd="0" parTransId="{6614418A-B8EE-49FE-B5CE-85B6472E8F1E}" sibTransId="{34F1AD42-595D-45D8-9CA6-AE5B45ADC836}"/>
    <dgm:cxn modelId="{067245A3-984A-467C-B547-EBB3586B3F7B}" srcId="{845F24AE-3CEC-4042-BDAA-13153C2649EA}" destId="{6A14354F-033C-4113-8FDF-52E8452C36B1}" srcOrd="0" destOrd="0" parTransId="{308A8AB5-F188-4CDE-9A55-C291D64C5030}" sibTransId="{FB3140D0-CF1A-4D90-A1AE-8B243CCD4750}"/>
    <dgm:cxn modelId="{77EE07BA-8E8A-4C8B-B4C3-22ED7002E038}" type="presOf" srcId="{D11175B0-67A4-4558-89B7-23A02A18558F}" destId="{E61DF417-356C-4258-AF5B-43D99844110A}" srcOrd="0" destOrd="0" presId="urn:microsoft.com/office/officeart/2005/8/layout/vList2"/>
    <dgm:cxn modelId="{15DD55BE-6108-43D0-8A78-74F9B892F1FF}" srcId="{DE5ABF93-273C-470F-B7D8-F4464CC8DECE}" destId="{3AF18CE5-13F7-4279-A047-832151D07E8F}" srcOrd="1" destOrd="0" parTransId="{21C45C65-3C78-4D8C-873C-7A3A7B9DA615}" sibTransId="{2BCF1F51-06F2-492F-9016-721E35E3441D}"/>
    <dgm:cxn modelId="{9E40EFC5-8B9D-4FCD-A222-80B1D8C76617}" type="presOf" srcId="{6DEF5D63-ABA3-4D4C-8180-D3E95D792036}" destId="{E61DF417-356C-4258-AF5B-43D99844110A}" srcOrd="0" destOrd="3" presId="urn:microsoft.com/office/officeart/2005/8/layout/vList2"/>
    <dgm:cxn modelId="{7223B1C7-3C57-460E-856D-D7B2EEC3533D}" srcId="{845F24AE-3CEC-4042-BDAA-13153C2649EA}" destId="{DE5ABF93-273C-470F-B7D8-F4464CC8DECE}" srcOrd="2" destOrd="0" parTransId="{89A125B5-7F8D-4AF6-96AA-7CEBF8E2A6F7}" sibTransId="{EF45E417-3541-4DAE-8541-CC5609108323}"/>
    <dgm:cxn modelId="{68FE42D7-D196-4BFC-ADF8-66F2EC7B1B9D}" type="presOf" srcId="{3AF18CE5-13F7-4279-A047-832151D07E8F}" destId="{E61DF417-356C-4258-AF5B-43D99844110A}" srcOrd="0" destOrd="1" presId="urn:microsoft.com/office/officeart/2005/8/layout/vList2"/>
    <dgm:cxn modelId="{78DF7CE2-8498-4988-86E2-0A1AC9C9116E}" type="presOf" srcId="{845F24AE-3CEC-4042-BDAA-13153C2649EA}" destId="{A36F087B-06B9-41A9-BC9C-D359B9722637}" srcOrd="0" destOrd="0" presId="urn:microsoft.com/office/officeart/2005/8/layout/vList2"/>
    <dgm:cxn modelId="{4D7E312D-1FD4-4CD5-A8B8-BEF6D286E178}" type="presParOf" srcId="{A36F087B-06B9-41A9-BC9C-D359B9722637}" destId="{9631737A-6522-47FB-9439-AAF4BBAC66AA}" srcOrd="0" destOrd="0" presId="urn:microsoft.com/office/officeart/2005/8/layout/vList2"/>
    <dgm:cxn modelId="{910DDB1D-3B7B-403A-AF09-F67FE183E8CE}" type="presParOf" srcId="{A36F087B-06B9-41A9-BC9C-D359B9722637}" destId="{2E595731-E4D4-4872-9DCC-11A809760CFC}" srcOrd="1" destOrd="0" presId="urn:microsoft.com/office/officeart/2005/8/layout/vList2"/>
    <dgm:cxn modelId="{0D08910E-0BDE-4056-9EAD-24C7B3E63188}" type="presParOf" srcId="{A36F087B-06B9-41A9-BC9C-D359B9722637}" destId="{00AFC4F5-4235-4504-BFB8-C722D587056E}" srcOrd="2" destOrd="0" presId="urn:microsoft.com/office/officeart/2005/8/layout/vList2"/>
    <dgm:cxn modelId="{72FBC3CC-B6F0-449E-925D-BFD0B86B6019}" type="presParOf" srcId="{A36F087B-06B9-41A9-BC9C-D359B9722637}" destId="{25CCDC7C-EA2E-48E3-88FC-C54E8D091970}" srcOrd="3" destOrd="0" presId="urn:microsoft.com/office/officeart/2005/8/layout/vList2"/>
    <dgm:cxn modelId="{70EAF4FA-2BAE-45C7-BC44-563B8BE4BEDF}" type="presParOf" srcId="{A36F087B-06B9-41A9-BC9C-D359B9722637}" destId="{10B0C2F9-A187-4B9D-BA69-EBD8B167291B}" srcOrd="4" destOrd="0" presId="urn:microsoft.com/office/officeart/2005/8/layout/vList2"/>
    <dgm:cxn modelId="{681757C0-2E78-49F9-B1AC-852AEDA31F7C}" type="presParOf" srcId="{A36F087B-06B9-41A9-BC9C-D359B9722637}" destId="{E61DF417-356C-4258-AF5B-43D99844110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64EAD-F123-4C8E-A8C8-3FD0C0082773}">
      <dsp:nvSpPr>
        <dsp:cNvPr id="0" name=""/>
        <dsp:cNvSpPr/>
      </dsp:nvSpPr>
      <dsp:spPr>
        <a:xfrm>
          <a:off x="0" y="1143000"/>
          <a:ext cx="6496050" cy="228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1" kern="1200"/>
            <a:t>SECTION 1 : LA RAISON D’ÊTRE</a:t>
          </a:r>
          <a:endParaRPr lang="en-US" sz="28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200" kern="1200"/>
            <a:t>Quels produits allez-vous vendre ?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200" kern="1200"/>
            <a:t>Quelle est votre clientèle cible (</a:t>
          </a:r>
          <a:r>
            <a:rPr lang="fr-CA" sz="2200" i="1" kern="1200"/>
            <a:t>target market</a:t>
          </a:r>
          <a:r>
            <a:rPr lang="fr-CA" sz="2200" kern="1200"/>
            <a:t>) ?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200" kern="1200"/>
            <a:t>Où sera situé votre magasin ?</a:t>
          </a:r>
          <a:endParaRPr lang="en-US" sz="2200" kern="1200"/>
        </a:p>
      </dsp:txBody>
      <dsp:txXfrm>
        <a:off x="66955" y="1209955"/>
        <a:ext cx="6362140" cy="2152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1737A-6522-47FB-9439-AAF4BBAC66AA}">
      <dsp:nvSpPr>
        <dsp:cNvPr id="0" name=""/>
        <dsp:cNvSpPr/>
      </dsp:nvSpPr>
      <dsp:spPr>
        <a:xfrm>
          <a:off x="0" y="33300"/>
          <a:ext cx="6496050" cy="8739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/>
            <a:t>SECTION 3 : REPRÉSENTATION PHYSIQUE</a:t>
          </a:r>
          <a:endParaRPr lang="en-US" sz="2200" kern="1200"/>
        </a:p>
      </dsp:txBody>
      <dsp:txXfrm>
        <a:off x="42663" y="75963"/>
        <a:ext cx="6410724" cy="788627"/>
      </dsp:txXfrm>
    </dsp:sp>
    <dsp:sp modelId="{00AFC4F5-4235-4504-BFB8-C722D587056E}">
      <dsp:nvSpPr>
        <dsp:cNvPr id="0" name=""/>
        <dsp:cNvSpPr/>
      </dsp:nvSpPr>
      <dsp:spPr>
        <a:xfrm>
          <a:off x="0" y="970614"/>
          <a:ext cx="6496050" cy="873953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/>
            <a:t>Représentez physiquement (visuellement) la vitrine (« </a:t>
          </a:r>
          <a:r>
            <a:rPr lang="fr-CA" sz="2200" i="1" kern="1200" dirty="0"/>
            <a:t>shop </a:t>
          </a:r>
          <a:r>
            <a:rPr lang="fr-CA" sz="2200" i="1" kern="1200" dirty="0" err="1"/>
            <a:t>window</a:t>
          </a:r>
          <a:r>
            <a:rPr lang="fr-CA" sz="2200" kern="1200" dirty="0"/>
            <a:t> ») de votre entreprise</a:t>
          </a:r>
          <a:r>
            <a:rPr lang="fr-CA" sz="2200" b="1" kern="1200" dirty="0"/>
            <a:t>.  </a:t>
          </a:r>
          <a:endParaRPr lang="en-US" sz="2200" kern="1200" dirty="0"/>
        </a:p>
      </dsp:txBody>
      <dsp:txXfrm>
        <a:off x="42663" y="1013277"/>
        <a:ext cx="6410724" cy="788627"/>
      </dsp:txXfrm>
    </dsp:sp>
    <dsp:sp modelId="{10B0C2F9-A187-4B9D-BA69-EBD8B167291B}">
      <dsp:nvSpPr>
        <dsp:cNvPr id="0" name=""/>
        <dsp:cNvSpPr/>
      </dsp:nvSpPr>
      <dsp:spPr>
        <a:xfrm>
          <a:off x="0" y="1907927"/>
          <a:ext cx="6496050" cy="873953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/>
            <a:t>Options :</a:t>
          </a:r>
          <a:endParaRPr lang="en-US" sz="2200" kern="1200"/>
        </a:p>
      </dsp:txBody>
      <dsp:txXfrm>
        <a:off x="42663" y="1950590"/>
        <a:ext cx="6410724" cy="788627"/>
      </dsp:txXfrm>
    </dsp:sp>
    <dsp:sp modelId="{E61DF417-356C-4258-AF5B-43D99844110A}">
      <dsp:nvSpPr>
        <dsp:cNvPr id="0" name=""/>
        <dsp:cNvSpPr/>
      </dsp:nvSpPr>
      <dsp:spPr>
        <a:xfrm>
          <a:off x="0" y="2781880"/>
          <a:ext cx="6496050" cy="2172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5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700" kern="1200" dirty="0"/>
            <a:t>À l’aide d’un logiciel/site web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700" kern="1200" dirty="0"/>
            <a:t>À l’aide d’un dessin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700" kern="1200" dirty="0"/>
            <a:t>À l’aide d’une maquette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700" kern="1200" dirty="0"/>
            <a:t>Lors de la présentation, vous allez recréer votre vitrine</a:t>
          </a:r>
          <a:endParaRPr lang="en-US" sz="1700" kern="1200" dirty="0"/>
        </a:p>
      </dsp:txBody>
      <dsp:txXfrm>
        <a:off x="0" y="2781880"/>
        <a:ext cx="6496050" cy="2172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5/5/2020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213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166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106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78163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737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247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81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8569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2186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658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20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594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659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153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0285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887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563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32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5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apresse.ca/debats/votre-opinion/201405/28/01-4770796-les-dragons-et-la-mobilite-sociale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ortecs.org/materiel/effet-panurge-argumentum-ad-populum-ou-principe-de-la-preuve-social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oxYBNf4InQ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www.shopify.com/retail/119926083-how-retailers-manipulate-sight-smell-and-sound-to-trigger-purchase-behavior-in-consumers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ZsPW3KkOUw?feature=oembed" TargetMode="External"/><Relationship Id="rId6" Type="http://schemas.openxmlformats.org/officeDocument/2006/relationships/hyperlink" Target="http://productions-extreme.com/5-techniques-du-marketing-sensoriel-qui-influencent-le-comportement-dachat/" TargetMode="External"/><Relationship Id="rId11" Type="http://schemas.openxmlformats.org/officeDocument/2006/relationships/comments" Target="../comments/comment1.xml"/><Relationship Id="rId5" Type="http://schemas.openxmlformats.org/officeDocument/2006/relationships/hyperlink" Target="https://www.sciencepresse.qc.ca/blogue/2016/06/23/marketing-sensoriel" TargetMode="External"/><Relationship Id="rId10" Type="http://schemas.openxmlformats.org/officeDocument/2006/relationships/hyperlink" Target="https://www.youtube.com/watch?v=DVk6SJMngPM" TargetMode="External"/><Relationship Id="rId4" Type="http://schemas.openxmlformats.org/officeDocument/2006/relationships/hyperlink" Target="https://fr.wikipedia.org/wiki/Marketing_sensoriel" TargetMode="External"/><Relationship Id="rId9" Type="http://schemas.openxmlformats.org/officeDocument/2006/relationships/hyperlink" Target="https://www.youtube.com/watch?v=3pYnpSB1zR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1837" y="1454963"/>
            <a:ext cx="3802594" cy="33083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1" dirty="0">
                <a:latin typeface="Cambria" panose="02040503050406030204" pitchFamily="18" charset="0"/>
              </a:rPr>
              <a:t>Les dragons </a:t>
            </a:r>
            <a:br>
              <a:rPr lang="en-US" sz="3800" b="1" dirty="0">
                <a:latin typeface="Cambria" panose="02040503050406030204" pitchFamily="18" charset="0"/>
              </a:rPr>
            </a:br>
            <a:r>
              <a:rPr lang="en-US" sz="3800" b="1" dirty="0">
                <a:latin typeface="Cambria" panose="02040503050406030204" pitchFamily="18" charset="0"/>
              </a:rPr>
              <a:t>(</a:t>
            </a:r>
            <a:r>
              <a:rPr lang="en-US" sz="3800" b="1" i="1" dirty="0">
                <a:latin typeface="Cambria" panose="02040503050406030204" pitchFamily="18" charset="0"/>
              </a:rPr>
              <a:t>shark tank</a:t>
            </a:r>
            <a:r>
              <a:rPr lang="en-US" sz="3800" b="1" dirty="0">
                <a:latin typeface="Cambria" panose="02040503050406030204" pitchFamily="18" charset="0"/>
              </a:rPr>
              <a:t>) </a:t>
            </a:r>
            <a:br>
              <a:rPr lang="en-US" sz="3800" b="1" dirty="0">
                <a:latin typeface="Cambria" panose="02040503050406030204" pitchFamily="18" charset="0"/>
              </a:rPr>
            </a:br>
            <a:br>
              <a:rPr lang="en-US" sz="3800" b="1" dirty="0">
                <a:latin typeface="Cambria" panose="02040503050406030204" pitchFamily="18" charset="0"/>
              </a:rPr>
            </a:br>
            <a:r>
              <a:rPr lang="en-US" sz="3800" dirty="0">
                <a:latin typeface="Book Antiqua" panose="02040602050305030304" pitchFamily="18" charset="0"/>
              </a:rPr>
              <a:t>MARKETING SENSORIEL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1836" y="4763342"/>
            <a:ext cx="3802594" cy="1485055"/>
          </a:xfrm>
        </p:spPr>
        <p:txBody>
          <a:bodyPr>
            <a:normAutofit/>
          </a:bodyPr>
          <a:lstStyle/>
          <a:p>
            <a:r>
              <a:rPr lang="en-US" sz="1900" dirty="0" err="1">
                <a:latin typeface="Cambria" panose="02040503050406030204" pitchFamily="18" charset="0"/>
              </a:rPr>
              <a:t>Créer</a:t>
            </a:r>
            <a:r>
              <a:rPr lang="en-US" sz="1900" dirty="0">
                <a:latin typeface="Cambria" panose="02040503050406030204" pitchFamily="18" charset="0"/>
              </a:rPr>
              <a:t> le plan </a:t>
            </a:r>
            <a:r>
              <a:rPr lang="en-US" sz="1900" dirty="0" err="1">
                <a:latin typeface="Cambria" panose="02040503050406030204" pitchFamily="18" charset="0"/>
              </a:rPr>
              <a:t>d’affaire</a:t>
            </a:r>
            <a:r>
              <a:rPr lang="en-US" sz="1900" dirty="0">
                <a:latin typeface="Cambria" panose="02040503050406030204" pitchFamily="18" charset="0"/>
              </a:rPr>
              <a:t> (</a:t>
            </a:r>
            <a:r>
              <a:rPr lang="en-US" sz="1900" i="1" dirty="0">
                <a:latin typeface="Cambria" panose="02040503050406030204" pitchFamily="18" charset="0"/>
              </a:rPr>
              <a:t>business plan</a:t>
            </a:r>
            <a:r>
              <a:rPr lang="en-US" sz="1900" dirty="0">
                <a:latin typeface="Cambria" panose="02040503050406030204" pitchFamily="18" charset="0"/>
              </a:rPr>
              <a:t>) d’un </a:t>
            </a:r>
            <a:r>
              <a:rPr lang="en-US" sz="1900" dirty="0" err="1">
                <a:latin typeface="Cambria" panose="02040503050406030204" pitchFamily="18" charset="0"/>
              </a:rPr>
              <a:t>magasin</a:t>
            </a:r>
            <a:r>
              <a:rPr lang="en-US" sz="1900" dirty="0">
                <a:latin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</a:rPr>
              <a:t>ou</a:t>
            </a:r>
            <a:r>
              <a:rPr lang="en-US" sz="1900" dirty="0">
                <a:latin typeface="Cambria" panose="02040503050406030204" pitchFamily="18" charset="0"/>
              </a:rPr>
              <a:t> d’un restaurant</a:t>
            </a:r>
          </a:p>
        </p:txBody>
      </p:sp>
      <p:pic>
        <p:nvPicPr>
          <p:cNvPr id="5" name="Image 4" descr="Une image contenant personne, photo, posant, debout&#10;&#10;Description générée automatiquement">
            <a:extLst>
              <a:ext uri="{FF2B5EF4-FFF2-40B4-BE49-F238E27FC236}">
                <a16:creationId xmlns:a16="http://schemas.microsoft.com/office/drawing/2014/main" id="{DBC70D77-9C57-4495-A24E-65A427F23D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150" r="4929" b="-2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0279" y="1141408"/>
            <a:ext cx="3344020" cy="8984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Produit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6894" y="2039815"/>
            <a:ext cx="3887405" cy="41704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/>
              <a:t>Créer</a:t>
            </a:r>
            <a:r>
              <a:rPr lang="en-US" sz="1600" dirty="0"/>
              <a:t> </a:t>
            </a:r>
            <a:r>
              <a:rPr lang="en-US" sz="1600" dirty="0" err="1"/>
              <a:t>une</a:t>
            </a:r>
            <a:r>
              <a:rPr lang="en-US" sz="1600" dirty="0"/>
              <a:t> </a:t>
            </a:r>
            <a:r>
              <a:rPr lang="en-US" sz="1600" dirty="0" err="1"/>
              <a:t>présentation</a:t>
            </a:r>
            <a:r>
              <a:rPr lang="en-US" sz="1600" dirty="0"/>
              <a:t> </a:t>
            </a:r>
            <a:r>
              <a:rPr lang="en-US" sz="1600" dirty="0" err="1"/>
              <a:t>afin</a:t>
            </a:r>
            <a:r>
              <a:rPr lang="en-US" sz="1600" dirty="0"/>
              <a:t> de </a:t>
            </a:r>
            <a:r>
              <a:rPr lang="en-US" sz="1600" dirty="0" err="1"/>
              <a:t>vendre</a:t>
            </a:r>
            <a:r>
              <a:rPr lang="en-US" sz="1600" dirty="0"/>
              <a:t> </a:t>
            </a:r>
            <a:r>
              <a:rPr lang="en-US" sz="1600" dirty="0" err="1"/>
              <a:t>votre</a:t>
            </a:r>
            <a:r>
              <a:rPr lang="en-US" sz="1600" dirty="0"/>
              <a:t> idée de nouveau </a:t>
            </a:r>
            <a:r>
              <a:rPr lang="en-US" sz="1600" dirty="0" err="1"/>
              <a:t>magasin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d’un nouveau restaurant à des hommes et des femmes </a:t>
            </a:r>
            <a:r>
              <a:rPr lang="en-US" sz="1600" dirty="0" err="1"/>
              <a:t>d’affaires</a:t>
            </a:r>
            <a:r>
              <a:rPr lang="en-US" sz="1600" dirty="0"/>
              <a:t>. </a:t>
            </a:r>
            <a:r>
              <a:rPr lang="en-US" sz="1600" dirty="0" err="1"/>
              <a:t>Votre</a:t>
            </a:r>
            <a:r>
              <a:rPr lang="en-US" sz="1600" dirty="0"/>
              <a:t> </a:t>
            </a:r>
            <a:r>
              <a:rPr lang="en-US" sz="1600" dirty="0" err="1"/>
              <a:t>présentation</a:t>
            </a:r>
            <a:r>
              <a:rPr lang="en-US" sz="1600" dirty="0"/>
              <a:t> </a:t>
            </a:r>
            <a:r>
              <a:rPr lang="en-US" sz="1600" dirty="0" err="1"/>
              <a:t>doit</a:t>
            </a:r>
            <a:r>
              <a:rPr lang="en-US" sz="1600" dirty="0"/>
              <a:t> </a:t>
            </a:r>
            <a:r>
              <a:rPr lang="en-US" sz="1600" dirty="0" err="1"/>
              <a:t>inclure</a:t>
            </a:r>
            <a:r>
              <a:rPr lang="en-US" sz="1600" dirty="0"/>
              <a:t> des </a:t>
            </a:r>
            <a:r>
              <a:rPr lang="en-US" sz="1600" dirty="0" err="1"/>
              <a:t>éléments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lien avec les cinq </a:t>
            </a:r>
            <a:r>
              <a:rPr lang="en-US" sz="1600" dirty="0" err="1"/>
              <a:t>sens</a:t>
            </a:r>
            <a:r>
              <a:rPr lang="en-US" sz="1600" dirty="0"/>
              <a:t> </a:t>
            </a:r>
            <a:r>
              <a:rPr lang="en-US" sz="1600" dirty="0" err="1"/>
              <a:t>ainsi</a:t>
            </a:r>
            <a:r>
              <a:rPr lang="en-US" sz="1600" dirty="0"/>
              <a:t> </a:t>
            </a:r>
            <a:r>
              <a:rPr lang="en-US" sz="1600" dirty="0" err="1"/>
              <a:t>qu’une</a:t>
            </a:r>
            <a:r>
              <a:rPr lang="en-US" sz="1600" dirty="0"/>
              <a:t> </a:t>
            </a:r>
            <a:r>
              <a:rPr lang="en-US" sz="1600" dirty="0" err="1"/>
              <a:t>représentation</a:t>
            </a:r>
            <a:r>
              <a:rPr lang="en-US" sz="1600" dirty="0"/>
              <a:t> </a:t>
            </a:r>
            <a:r>
              <a:rPr lang="en-US" sz="1600" dirty="0" err="1"/>
              <a:t>visuelle</a:t>
            </a:r>
            <a:r>
              <a:rPr lang="en-US" sz="1600" dirty="0"/>
              <a:t> du </a:t>
            </a:r>
            <a:r>
              <a:rPr lang="en-US" sz="1600" dirty="0" err="1"/>
              <a:t>magasin</a:t>
            </a:r>
            <a:r>
              <a:rPr lang="en-US" sz="16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La </a:t>
            </a:r>
            <a:r>
              <a:rPr lang="en-US" sz="1600" dirty="0" err="1"/>
              <a:t>présentation</a:t>
            </a:r>
            <a:r>
              <a:rPr lang="en-US" sz="1600" dirty="0"/>
              <a:t> sera de style « shark tank » </a:t>
            </a:r>
            <a:r>
              <a:rPr lang="en-US" sz="1600" dirty="0" err="1"/>
              <a:t>où</a:t>
            </a:r>
            <a:r>
              <a:rPr lang="en-US" sz="1600" dirty="0"/>
              <a:t> les </a:t>
            </a:r>
            <a:r>
              <a:rPr lang="en-US" sz="1600" dirty="0" err="1"/>
              <a:t>élèves</a:t>
            </a:r>
            <a:r>
              <a:rPr lang="en-US" sz="1600" dirty="0"/>
              <a:t> de la </a:t>
            </a:r>
            <a:r>
              <a:rPr lang="en-US" sz="1600" dirty="0" err="1"/>
              <a:t>classe</a:t>
            </a:r>
            <a:r>
              <a:rPr lang="en-US" sz="1600" dirty="0"/>
              <a:t> </a:t>
            </a:r>
            <a:r>
              <a:rPr lang="en-US" sz="1600" dirty="0" err="1"/>
              <a:t>décideront</a:t>
            </a:r>
            <a:r>
              <a:rPr lang="en-US" sz="1600" dirty="0"/>
              <a:t> </a:t>
            </a:r>
            <a:r>
              <a:rPr lang="en-US" sz="1600" dirty="0" err="1"/>
              <a:t>d’investir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non dans </a:t>
            </a:r>
            <a:r>
              <a:rPr lang="en-US" sz="1600" dirty="0" err="1"/>
              <a:t>votre</a:t>
            </a:r>
            <a:r>
              <a:rPr lang="en-US" sz="1600" dirty="0"/>
              <a:t> </a:t>
            </a:r>
            <a:r>
              <a:rPr lang="en-US" sz="1600" dirty="0" err="1"/>
              <a:t>entreprise</a:t>
            </a:r>
            <a:r>
              <a:rPr lang="en-US" sz="1600" dirty="0"/>
              <a:t>!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utilisez</a:t>
            </a:r>
            <a:r>
              <a:rPr lang="en-US" sz="1600" dirty="0"/>
              <a:t> des </a:t>
            </a:r>
            <a:r>
              <a:rPr lang="en-US" sz="1600" dirty="0" err="1"/>
              <a:t>stratégies</a:t>
            </a:r>
            <a:r>
              <a:rPr lang="en-US" sz="1600" dirty="0"/>
              <a:t> de marketing </a:t>
            </a:r>
            <a:r>
              <a:rPr lang="en-US" sz="1600" dirty="0" err="1"/>
              <a:t>sensoriel</a:t>
            </a:r>
            <a:r>
              <a:rPr lang="en-US" sz="1600" dirty="0"/>
              <a:t> et des points </a:t>
            </a:r>
            <a:r>
              <a:rPr lang="en-US" sz="1600" dirty="0" err="1"/>
              <a:t>s’ajouteront</a:t>
            </a:r>
            <a:r>
              <a:rPr lang="en-US" sz="1600" dirty="0"/>
              <a:t> à </a:t>
            </a:r>
            <a:r>
              <a:rPr lang="en-US" sz="1600" dirty="0" err="1"/>
              <a:t>votre</a:t>
            </a:r>
            <a:r>
              <a:rPr lang="en-US" sz="1600" dirty="0"/>
              <a:t> travail. 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176C44-FFBE-4627-BDB1-302E9D8EB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26728" y="965141"/>
            <a:ext cx="4932911" cy="49329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3033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À inclure dans votre travail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CEB48B-6831-419F-AA38-D9F76633ACF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0139341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55284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mbria" panose="02040503050406030204" pitchFamily="18" charset="0"/>
              </a:rPr>
              <a:t>À inclure dans votre travail</a:t>
            </a:r>
            <a:endParaRPr lang="en-CA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293078" y="1661991"/>
            <a:ext cx="5029200" cy="4562963"/>
          </a:xfrm>
        </p:spPr>
        <p:txBody>
          <a:bodyPr>
            <a:normAutofit fontScale="92500" lnSpcReduction="20000"/>
          </a:bodyPr>
          <a:lstStyle/>
          <a:p>
            <a:r>
              <a:rPr lang="fr-CA" sz="2600" b="1" dirty="0">
                <a:latin typeface="Cambria" panose="02040503050406030204" pitchFamily="18" charset="0"/>
              </a:rPr>
              <a:t>SECTION 2 : LES CINQ SENS</a:t>
            </a:r>
          </a:p>
          <a:p>
            <a:pPr marL="457200" indent="-457200">
              <a:buAutoNum type="arabicPeriod"/>
            </a:pPr>
            <a:r>
              <a:rPr lang="fr-CA" sz="2600" dirty="0">
                <a:latin typeface="Cambria" panose="02040503050406030204" pitchFamily="18" charset="0"/>
              </a:rPr>
              <a:t>La vue : Quelles couleurs seront utilisées dans la décoration de votre entreprise et pourquoi ?</a:t>
            </a:r>
          </a:p>
          <a:p>
            <a:pPr marL="457200" indent="-457200">
              <a:buAutoNum type="arabicPeriod"/>
            </a:pPr>
            <a:r>
              <a:rPr lang="fr-CA" sz="2600" dirty="0">
                <a:latin typeface="Cambria" panose="02040503050406030204" pitchFamily="18" charset="0"/>
              </a:rPr>
              <a:t>La vue: Quels genre de luminaire (lumières) seront installés et pourquoi ?</a:t>
            </a:r>
          </a:p>
          <a:p>
            <a:pPr marL="457200" indent="-457200">
              <a:buAutoNum type="arabicPeriod"/>
            </a:pPr>
            <a:r>
              <a:rPr lang="fr-CA" sz="2600" dirty="0">
                <a:latin typeface="Cambria" panose="02040503050406030204" pitchFamily="18" charset="0"/>
              </a:rPr>
              <a:t>L’odorat : Quelles odeurs allez-vous utilisez dans votre entreprise et pourquoi ?</a:t>
            </a:r>
          </a:p>
          <a:p>
            <a:pPr marL="457200" indent="-457200">
              <a:buAutoNum type="arabicPeriod"/>
            </a:pPr>
            <a:r>
              <a:rPr lang="fr-CA" sz="2600" dirty="0">
                <a:latin typeface="Cambria" panose="02040503050406030204" pitchFamily="18" charset="0"/>
              </a:rPr>
              <a:t>L’odorat : Comment ces odeurs seront-elles diffusées et à quelle intensité ?</a:t>
            </a:r>
          </a:p>
          <a:p>
            <a:pPr marL="457200" indent="-457200">
              <a:buAutoNum type="arabicPeriod"/>
            </a:pPr>
            <a:endParaRPr lang="fr-CA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6738" y="1661991"/>
            <a:ext cx="6201507" cy="4799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400" dirty="0">
                <a:latin typeface="Cambria" panose="02040503050406030204" pitchFamily="18" charset="0"/>
              </a:rPr>
              <a:t>5. L’ouïe : Quel type de musique allez-vous faire jouer dans votre entreprise et pourquoi ?</a:t>
            </a:r>
          </a:p>
          <a:p>
            <a:pPr marL="0" indent="0">
              <a:buNone/>
            </a:pPr>
            <a:r>
              <a:rPr lang="fr-CA" sz="2400" dirty="0">
                <a:latin typeface="Cambria" panose="02040503050406030204" pitchFamily="18" charset="0"/>
              </a:rPr>
              <a:t>6. L’ ouïe : À quelle intensité allez-vous faire jouer votre musique et pourquoi ?</a:t>
            </a:r>
          </a:p>
          <a:p>
            <a:pPr marL="0" indent="0">
              <a:buNone/>
            </a:pPr>
            <a:r>
              <a:rPr lang="fr-CA" sz="2400" dirty="0">
                <a:latin typeface="Cambria" panose="02040503050406030204" pitchFamily="18" charset="0"/>
              </a:rPr>
              <a:t>7. Le toucher : Qu’est-ce que vous allez faire pour le sens du toucher ? Qu’est-ce que vous allez placer dans votre entreprise pour stimuler les sensations tactiles et pourquoi ?</a:t>
            </a:r>
          </a:p>
          <a:p>
            <a:pPr marL="0" indent="0">
              <a:buNone/>
            </a:pPr>
            <a:r>
              <a:rPr lang="fr-CA" sz="2400" dirty="0">
                <a:latin typeface="Cambria" panose="02040503050406030204" pitchFamily="18" charset="0"/>
              </a:rPr>
              <a:t>8. Le goût : Si vous faites un restaurant, quel sera votre repas qui stimulera le plus le goût ? Si vous faites un magasin, comment allez-vous stimuler le sens du goût ?</a:t>
            </a:r>
          </a:p>
        </p:txBody>
      </p:sp>
    </p:spTree>
    <p:extLst>
      <p:ext uri="{BB962C8B-B14F-4D97-AF65-F5344CB8AC3E}">
        <p14:creationId xmlns:p14="http://schemas.microsoft.com/office/powerpoint/2010/main" val="36358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À inclure dans votre travail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C0EE37-37FD-405F-B68E-7BC31CE1027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8553422"/>
              </p:ext>
            </p:extLst>
          </p:nvPr>
        </p:nvGraphicFramePr>
        <p:xfrm>
          <a:off x="5048250" y="1447799"/>
          <a:ext cx="6496050" cy="498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05826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édia en ligne 3" title="Les secrets du marketing sensoriel">
            <a:hlinkClick r:id="" action="ppaction://media"/>
            <a:extLst>
              <a:ext uri="{FF2B5EF4-FFF2-40B4-BE49-F238E27FC236}">
                <a16:creationId xmlns:a16="http://schemas.microsoft.com/office/drawing/2014/main" id="{8B246104-035E-449F-B615-E3B472CCA5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2807" y="1427540"/>
            <a:ext cx="3582757" cy="261161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29A0714-4760-4F4B-BE1A-FAD7E66DE272}"/>
              </a:ext>
            </a:extLst>
          </p:cNvPr>
          <p:cNvSpPr txBox="1"/>
          <p:nvPr/>
        </p:nvSpPr>
        <p:spPr>
          <a:xfrm>
            <a:off x="339151" y="4228335"/>
            <a:ext cx="543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https://fr.wikipedia.org/wiki/Marketing_sensoriel</a:t>
            </a:r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D5403D-B532-4485-99AD-3888064F4BDA}"/>
              </a:ext>
            </a:extLst>
          </p:cNvPr>
          <p:cNvSpPr txBox="1"/>
          <p:nvPr/>
        </p:nvSpPr>
        <p:spPr>
          <a:xfrm>
            <a:off x="339151" y="4784129"/>
            <a:ext cx="543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https://www.sciencepresse.qc.ca/blogue/2016/06/23/marketing-sensoriel</a:t>
            </a:r>
            <a:endParaRPr lang="fr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3DA6D0-24EF-4DEC-A6E5-9ED2B170C146}"/>
              </a:ext>
            </a:extLst>
          </p:cNvPr>
          <p:cNvSpPr txBox="1"/>
          <p:nvPr/>
        </p:nvSpPr>
        <p:spPr>
          <a:xfrm>
            <a:off x="339151" y="5616922"/>
            <a:ext cx="5663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http://productions-extreme.com/5-techniques-du-marketing-sensoriel-qui-influencent-le-comportement-dachat/</a:t>
            </a:r>
            <a:endParaRPr lang="fr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9605AE-81DF-4764-98D4-6827978F1BC3}"/>
              </a:ext>
            </a:extLst>
          </p:cNvPr>
          <p:cNvSpPr txBox="1"/>
          <p:nvPr/>
        </p:nvSpPr>
        <p:spPr>
          <a:xfrm>
            <a:off x="797169" y="468923"/>
            <a:ext cx="8979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/>
              <a:t>Ressources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5DEF8B-3BFB-4E1B-BEBD-82ACD18B3497}"/>
              </a:ext>
            </a:extLst>
          </p:cNvPr>
          <p:cNvSpPr txBox="1"/>
          <p:nvPr/>
        </p:nvSpPr>
        <p:spPr>
          <a:xfrm>
            <a:off x="6416487" y="1427540"/>
            <a:ext cx="49709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Vidéos</a:t>
            </a:r>
            <a:r>
              <a:rPr lang="en-CA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CA" b="1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CA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CA" b="1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anglais</a:t>
            </a:r>
            <a:endParaRPr lang="en-CA" b="1" dirty="0"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CA" dirty="0"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CA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https://www.shopify.com/retail/119926083-how-retailers-manipulate-sight-smell-and-sound-to-trigger-purchase-behavior-in-consumers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https://www.youtube.com/watch?v=WoxYBNf4InQ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https://www.youtube.com/watch?v=3pYnpSB1zRI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https://www.youtube.com/watch?v=DVk6SJMngPM</a:t>
            </a:r>
            <a:endParaRPr lang="en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6160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30C5B9-1E5F-4356-968E-2FC64955BFF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399</Words>
  <Application>Microsoft Office PowerPoint</Application>
  <PresentationFormat>Grand écran</PresentationFormat>
  <Paragraphs>42</Paragraphs>
  <Slides>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Book Antiqua</vt:lpstr>
      <vt:lpstr>Calibri</vt:lpstr>
      <vt:lpstr>Cambria</vt:lpstr>
      <vt:lpstr>Century Gothic</vt:lpstr>
      <vt:lpstr>Wingdings 3</vt:lpstr>
      <vt:lpstr>Ion</vt:lpstr>
      <vt:lpstr>Les dragons  (shark tank)   MARKETING SENSORIEL </vt:lpstr>
      <vt:lpstr>Produit</vt:lpstr>
      <vt:lpstr>À inclure dans votre travail</vt:lpstr>
      <vt:lpstr>À inclure dans votre travail</vt:lpstr>
      <vt:lpstr>À inclure dans votre travail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dragons  (shark tank)   MARKETING SENSORIEL </dc:title>
  <dc:creator>Martin Frédérick</dc:creator>
  <cp:lastModifiedBy>Martin Frédérick</cp:lastModifiedBy>
  <cp:revision>3</cp:revision>
  <dcterms:created xsi:type="dcterms:W3CDTF">2020-05-05T17:55:03Z</dcterms:created>
  <dcterms:modified xsi:type="dcterms:W3CDTF">2020-05-05T18:01:16Z</dcterms:modified>
</cp:coreProperties>
</file>