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1"/>
  </p:notesMasterIdLst>
  <p:sldIdLst>
    <p:sldId id="272" r:id="rId2"/>
    <p:sldId id="276" r:id="rId3"/>
    <p:sldId id="277" r:id="rId4"/>
    <p:sldId id="273" r:id="rId5"/>
    <p:sldId id="275" r:id="rId6"/>
    <p:sldId id="279" r:id="rId7"/>
    <p:sldId id="280" r:id="rId8"/>
    <p:sldId id="286" r:id="rId9"/>
    <p:sldId id="281" r:id="rId10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51" autoAdjust="0"/>
  </p:normalViewPr>
  <p:slideViewPr>
    <p:cSldViewPr>
      <p:cViewPr varScale="1">
        <p:scale>
          <a:sx n="71" d="100"/>
          <a:sy n="71" d="100"/>
        </p:scale>
        <p:origin x="19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46ACBE4-0550-40D5-912B-14B0E2CD19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3553D9C-09D5-4A30-B2B9-AB7D85F31EA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465A9FB-E3E5-4B94-B025-91DA3F10DF8B}" type="datetimeFigureOut">
              <a:rPr lang="en-CA"/>
              <a:pPr>
                <a:defRPr/>
              </a:pPr>
              <a:t>2020-12-08</a:t>
            </a:fld>
            <a:endParaRPr lang="en-CA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686F619-F4C0-4AA1-8DAF-E2495F42A14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8A6C81CC-EED0-4E26-AB92-1A1403C339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36599563-2EAA-4FEF-AF09-B11F27CC3F7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613B5C62-669C-405F-AFC6-D1FC591DA2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5319A1-A9E6-43B1-80B5-207A64B65576}" type="slidenum">
              <a:rPr lang="en-CA" altLang="fr-FR"/>
              <a:pPr/>
              <a:t>‹N°›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>
            <a:extLst>
              <a:ext uri="{FF2B5EF4-FFF2-40B4-BE49-F238E27FC236}">
                <a16:creationId xmlns:a16="http://schemas.microsoft.com/office/drawing/2014/main" id="{B0B02E32-545B-4802-9593-0583121C24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>
            <a:extLst>
              <a:ext uri="{FF2B5EF4-FFF2-40B4-BE49-F238E27FC236}">
                <a16:creationId xmlns:a16="http://schemas.microsoft.com/office/drawing/2014/main" id="{52557F37-77BC-4D10-9AE1-FEA4047E5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 altLang="fr-FR"/>
          </a:p>
        </p:txBody>
      </p:sp>
      <p:sp>
        <p:nvSpPr>
          <p:cNvPr id="23556" name="Espace réservé du numéro de diapositive 3">
            <a:extLst>
              <a:ext uri="{FF2B5EF4-FFF2-40B4-BE49-F238E27FC236}">
                <a16:creationId xmlns:a16="http://schemas.microsoft.com/office/drawing/2014/main" id="{133ECACA-82D1-485A-8D9C-DC93EB8BAA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4C8234-BF74-46DE-8127-133373DD6BA1}" type="slidenum">
              <a:rPr lang="en-CA" altLang="fr-FR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CA" altLang="fr-F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05AF56C-DB49-4132-89DC-85400361E0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363B94B-913F-4AD3-8822-DAFC80654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CA" altLang="fr-FR"/>
              <a:t>Jacques Demers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>
            <a:extLst>
              <a:ext uri="{FF2B5EF4-FFF2-40B4-BE49-F238E27FC236}">
                <a16:creationId xmlns:a16="http://schemas.microsoft.com/office/drawing/2014/main" id="{61AABFDB-E46E-41FF-8C4B-2DFDC0FC8F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>
            <a:extLst>
              <a:ext uri="{FF2B5EF4-FFF2-40B4-BE49-F238E27FC236}">
                <a16:creationId xmlns:a16="http://schemas.microsoft.com/office/drawing/2014/main" id="{78FA53AE-D26E-468E-9B05-E48E07990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 altLang="fr-FR"/>
          </a:p>
        </p:txBody>
      </p:sp>
      <p:sp>
        <p:nvSpPr>
          <p:cNvPr id="32772" name="Espace réservé du numéro de diapositive 3">
            <a:extLst>
              <a:ext uri="{FF2B5EF4-FFF2-40B4-BE49-F238E27FC236}">
                <a16:creationId xmlns:a16="http://schemas.microsoft.com/office/drawing/2014/main" id="{D6737B20-E49B-43E7-B282-95E554958D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41C28B-9E77-4727-B236-9FA80B73CDAF}" type="slidenum">
              <a:rPr lang="en-CA" altLang="fr-FR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en-CA" altLang="fr-F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2F6E75D-D921-4A96-AAB8-9F4EEA92934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98A5B7A-CB8F-40C5-9601-5F2DA0B5CD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CA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24F9FFFB-4051-4907-A863-9FD5FA342E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7279220-0437-4E71-AAB0-A2F8D65D58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99777AEF-3665-42E1-89CB-ECEB2034E2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441C3243-AB3C-4185-9AFF-5563C92436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B8D88845-AD07-4865-85F4-606B261EA0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DCC4A5A-AFDB-4176-9A84-9DA91A4977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DA2F9C5F-89C7-4299-892B-BADD093F4AD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5296D83-2896-4D24-9601-DDE1D551FB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D460179E-41E5-4B48-BB16-24F4290A0A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fr-CA" altLang="fr-FR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BC66AC5F-9CA4-4B04-A0B8-8D4707ACAD2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fr-CA" altLang="fr-FR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AF00AC9-A315-479B-A0EC-3E795F6E54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CA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75840FDF-09AD-4D99-A706-51962F4286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CA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A0A5010C-AEDF-440A-B9B0-59318496E7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CA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1D2F48C-0405-4F3F-8ABE-68FDA16257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BF854F07-22AF-4554-BB06-463869624B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9E08F9BF-3F59-41A5-83DB-6F7992DDAF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CA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8037B78-E1D5-4969-9387-90F0D033A4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4917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4917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4AFBDF3F-EB6D-489E-943D-B3D3AA16A90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063AC250-8D91-4B04-846A-F501E87E00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39A2F1BC-D359-49A1-B7D2-31C0DB267A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12D41-8967-42DF-9B1B-3CAC125663DE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55028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31E2D1FB-D42D-4903-AE52-98B90D5364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3D9612EA-3D48-432A-94D6-5CE5CE5332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97ABA1C-2BC9-4E8E-B482-0AEB19AF18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FFA79-2028-4FBB-AD67-89210205D043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49604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196F6996-4D6B-496D-9A55-94F1434E54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5D22415C-49FB-46D6-AA43-9D8DE142E0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D2EFBEF-0218-4455-93D3-1B668C5C2D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5848E-2C7A-44F4-9E3C-44F0D6BFAD6D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26255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65F29725-03CC-4005-8B1A-143E2AF733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5E74BBDA-1007-4B0F-A788-2D7C243A8E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0D5375C0-CEDE-44B9-A1BA-CBF1CCDD03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1D399-67D0-43B1-98E8-FBEE444CBDB8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58274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A5798153-3AA3-4D08-8BB1-D503F7C299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B16BE456-691C-4FBB-B219-A6780AB753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ED473500-A284-418D-A208-B4D38C080A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92C95-B92C-47F1-935A-4E21DEEF80B1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52692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59645297-E024-4DFD-AA5A-EA0990C15D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7AF831DC-8219-401D-8E20-3A88E8A4F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70A17623-8A5C-4C85-BE4F-9ED0EEA43A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CEE406-846A-49D3-B865-47DCC265927C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423655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280D70DC-F32C-4A8D-8ED1-941CBFF9F0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1F335BE2-6B7C-4D8A-BD72-84700CAC9F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1AA4F42F-6159-44F5-B971-18D322E66A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779BB-F0CE-4451-81E2-25CE628D3AD9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67979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Rectangle 23">
            <a:extLst>
              <a:ext uri="{FF2B5EF4-FFF2-40B4-BE49-F238E27FC236}">
                <a16:creationId xmlns:a16="http://schemas.microsoft.com/office/drawing/2014/main" id="{81917627-9C01-44AD-A53E-03DDC96DD8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E369CFE9-F60D-4ADF-A24B-D7006B9AB5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2FC5A79-FB4C-41DA-B0C8-22B1995981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E1022E-2684-4E9A-831F-9E3504E20278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48473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>
            <a:extLst>
              <a:ext uri="{FF2B5EF4-FFF2-40B4-BE49-F238E27FC236}">
                <a16:creationId xmlns:a16="http://schemas.microsoft.com/office/drawing/2014/main" id="{2E2FE9ED-D0CB-444E-B23B-930D597F30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CD26F7FA-CAA8-4D21-94D2-DB9621074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AF9E09E3-97FB-4F6D-AC90-D5A0F80FB5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74831-EB9B-4C44-99E0-6AF1D8BF6BEA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0808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C1A89AD0-A3A0-4657-A177-C8732325E5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77AC48B5-1915-4786-A305-F458D702E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46D9502A-C62C-44AE-A06E-678D2C6D30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F4647-98D6-46F1-9C22-B06738E442F8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94636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23">
            <a:extLst>
              <a:ext uri="{FF2B5EF4-FFF2-40B4-BE49-F238E27FC236}">
                <a16:creationId xmlns:a16="http://schemas.microsoft.com/office/drawing/2014/main" id="{C576C9D0-6ED4-4F31-A809-245D520DC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id="{9B087D16-9340-43C4-8038-D4E5695EA9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DA5A698C-686D-4A00-92E3-88D85BCF0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FF61C-9A40-43C8-9522-CD92FBC451E5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82115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2BD2507-DD56-437A-9562-05784E0052A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8131" name="Freeform 3">
              <a:extLst>
                <a:ext uri="{FF2B5EF4-FFF2-40B4-BE49-F238E27FC236}">
                  <a16:creationId xmlns:a16="http://schemas.microsoft.com/office/drawing/2014/main" id="{642B08A2-44B1-4D17-9CBF-E7AF3596FD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CA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F1E0E4EF-6DB7-4502-9BDA-9C55B0B260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FECEAB82-2628-4363-AE50-BC90195C15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959DE807-2DF5-4DF4-BD78-DCDFD71F56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B7B752C7-576D-4296-BCB0-FB277CC9ED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5B43F19E-324F-487F-9D9F-02AF49FCED7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669F4495-8A9D-482E-AB13-53578AD1DA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21F4FF03-2168-4B0C-84D0-A7FD9B47D7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1E4FD179-3D76-42FB-B42D-A644D9982F0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C4B872E9-3E8B-4591-A526-A6E101B6FD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fr-CA" altLang="fr-FR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4B54E599-6619-4CEB-9100-B2BA809EBE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fr-CA" altLang="fr-FR"/>
            </a:p>
          </p:txBody>
        </p:sp>
        <p:sp>
          <p:nvSpPr>
            <p:cNvPr id="48142" name="Freeform 14">
              <a:extLst>
                <a:ext uri="{FF2B5EF4-FFF2-40B4-BE49-F238E27FC236}">
                  <a16:creationId xmlns:a16="http://schemas.microsoft.com/office/drawing/2014/main" id="{0D8FB4F2-CE45-4EB7-8436-95E63175F2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CA"/>
            </a:p>
          </p:txBody>
        </p:sp>
        <p:sp>
          <p:nvSpPr>
            <p:cNvPr id="48143" name="Freeform 15">
              <a:extLst>
                <a:ext uri="{FF2B5EF4-FFF2-40B4-BE49-F238E27FC236}">
                  <a16:creationId xmlns:a16="http://schemas.microsoft.com/office/drawing/2014/main" id="{64767271-FA30-4453-9256-3E634F5BFA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CA"/>
            </a:p>
          </p:txBody>
        </p:sp>
        <p:sp>
          <p:nvSpPr>
            <p:cNvPr id="48144" name="Freeform 16">
              <a:extLst>
                <a:ext uri="{FF2B5EF4-FFF2-40B4-BE49-F238E27FC236}">
                  <a16:creationId xmlns:a16="http://schemas.microsoft.com/office/drawing/2014/main" id="{58D19DE9-6A74-43A7-AA6B-E3274A03347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CA"/>
            </a:p>
          </p:txBody>
        </p:sp>
        <p:sp>
          <p:nvSpPr>
            <p:cNvPr id="1046" name="Freeform 17">
              <a:extLst>
                <a:ext uri="{FF2B5EF4-FFF2-40B4-BE49-F238E27FC236}">
                  <a16:creationId xmlns:a16="http://schemas.microsoft.com/office/drawing/2014/main" id="{4738956A-C6DF-47DE-A05A-AA5CF6A591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1047" name="Freeform 18">
              <a:extLst>
                <a:ext uri="{FF2B5EF4-FFF2-40B4-BE49-F238E27FC236}">
                  <a16:creationId xmlns:a16="http://schemas.microsoft.com/office/drawing/2014/main" id="{A69D9062-7E0E-4E6C-B981-433F105E302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  <p:sp>
          <p:nvSpPr>
            <p:cNvPr id="48147" name="Freeform 19">
              <a:extLst>
                <a:ext uri="{FF2B5EF4-FFF2-40B4-BE49-F238E27FC236}">
                  <a16:creationId xmlns:a16="http://schemas.microsoft.com/office/drawing/2014/main" id="{CB22FFD7-F7D5-4E77-8736-AC248E75D7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CA"/>
            </a:p>
          </p:txBody>
        </p:sp>
        <p:sp>
          <p:nvSpPr>
            <p:cNvPr id="1049" name="Freeform 20">
              <a:extLst>
                <a:ext uri="{FF2B5EF4-FFF2-40B4-BE49-F238E27FC236}">
                  <a16:creationId xmlns:a16="http://schemas.microsoft.com/office/drawing/2014/main" id="{EB84A2A2-6DE6-4CF6-B43D-F551C58829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48149" name="Rectangle 21">
            <a:extLst>
              <a:ext uri="{FF2B5EF4-FFF2-40B4-BE49-F238E27FC236}">
                <a16:creationId xmlns:a16="http://schemas.microsoft.com/office/drawing/2014/main" id="{CF754EDA-7A97-44A9-8767-B7CDBD030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48150" name="Rectangle 22">
            <a:extLst>
              <a:ext uri="{FF2B5EF4-FFF2-40B4-BE49-F238E27FC236}">
                <a16:creationId xmlns:a16="http://schemas.microsoft.com/office/drawing/2014/main" id="{6CC36579-479E-451E-8A6A-0AAA48142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8151" name="Rectangle 23">
            <a:extLst>
              <a:ext uri="{FF2B5EF4-FFF2-40B4-BE49-F238E27FC236}">
                <a16:creationId xmlns:a16="http://schemas.microsoft.com/office/drawing/2014/main" id="{58494702-95AA-4C62-B5A6-630642C5AD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8152" name="Rectangle 24">
            <a:extLst>
              <a:ext uri="{FF2B5EF4-FFF2-40B4-BE49-F238E27FC236}">
                <a16:creationId xmlns:a16="http://schemas.microsoft.com/office/drawing/2014/main" id="{C69CD506-E212-4B1A-B198-8C407B7894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8153" name="Rectangle 25">
            <a:extLst>
              <a:ext uri="{FF2B5EF4-FFF2-40B4-BE49-F238E27FC236}">
                <a16:creationId xmlns:a16="http://schemas.microsoft.com/office/drawing/2014/main" id="{2F81CBAF-7C74-4809-A72F-EE00711472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A87E785-9594-4EF5-8704-E3069B721F8A}" type="slidenum">
              <a:rPr lang="en-CA" altLang="fr-FR"/>
              <a:pPr/>
              <a:t>‹N°›</a:t>
            </a:fld>
            <a:endParaRPr lang="en-CA" alt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2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mf5NRlRBs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gzG2ZNHxLT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3515BC4-8479-483A-91F7-38FB74DB1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fr-CA" altLang="fr-FR" sz="4000" dirty="0">
                <a:effectLst/>
              </a:rPr>
              <a:t>Les différentes branches du gouvernement canadien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B48A478-9C8E-42B6-8540-163F0835E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15400" cy="4979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fr-FR" altLang="fr-FR" dirty="0">
                <a:effectLst/>
              </a:rPr>
              <a:t>Il y a trois ordres (branches) de pouvoir au Canada</a:t>
            </a:r>
            <a:r>
              <a:rPr lang="fr-FR" altLang="fr-FR" sz="700" dirty="0">
                <a:effectLst/>
              </a:rPr>
              <a:t> </a:t>
            </a:r>
            <a:r>
              <a:rPr lang="fr-FR" altLang="fr-FR" dirty="0">
                <a:effectLst/>
              </a:rPr>
              <a:t>:</a:t>
            </a:r>
          </a:p>
          <a:p>
            <a:pPr lvl="1"/>
            <a:r>
              <a:rPr lang="fr-FR" altLang="fr-FR" dirty="0">
                <a:effectLst/>
              </a:rPr>
              <a:t>pouvoir législatif</a:t>
            </a:r>
          </a:p>
          <a:p>
            <a:pPr lvl="1"/>
            <a:r>
              <a:rPr lang="fr-FR" altLang="fr-FR" dirty="0">
                <a:effectLst/>
              </a:rPr>
              <a:t>pouvoir exécutif</a:t>
            </a:r>
          </a:p>
          <a:p>
            <a:pPr lvl="1"/>
            <a:r>
              <a:rPr lang="fr-FR" altLang="fr-FR" dirty="0">
                <a:effectLst/>
              </a:rPr>
              <a:t>pouvoir judiciaire</a:t>
            </a:r>
          </a:p>
          <a:p>
            <a:pPr lvl="1">
              <a:buFont typeface="Wingdings" panose="05000000000000000000" pitchFamily="2" charset="2"/>
              <a:buNone/>
            </a:pPr>
            <a:endParaRPr lang="fr-FR" altLang="fr-FR" sz="1200" dirty="0">
              <a:effectLst/>
            </a:endParaRPr>
          </a:p>
          <a:p>
            <a:r>
              <a:rPr lang="fr-FR" altLang="fr-FR" dirty="0">
                <a:effectLst/>
              </a:rPr>
              <a:t>Le Canada n’est pas le seul pays : les États-Unis, la Grande-Bretagne, etc.</a:t>
            </a:r>
          </a:p>
          <a:p>
            <a:pPr>
              <a:buFont typeface="Wingdings" panose="05000000000000000000" pitchFamily="2" charset="2"/>
              <a:buNone/>
            </a:pPr>
            <a:endParaRPr lang="fr-FR" altLang="fr-FR" sz="1200" dirty="0">
              <a:effectLst/>
            </a:endParaRPr>
          </a:p>
          <a:p>
            <a:r>
              <a:rPr lang="fr-FR" altLang="fr-FR" dirty="0">
                <a:effectLst/>
              </a:rPr>
              <a:t>Selon vous, pourquoi y a-t-il divers ordres de pouvoir au Canada?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4BECB5-0C60-4C38-B535-8D24FFCC4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Le pouvoir législatif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09F999-140E-4C3F-A0D1-7AAC3382A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fr-CA" dirty="0"/>
              <a:t>Les fonctions :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fr-CA" dirty="0"/>
          </a:p>
          <a:p>
            <a:pPr>
              <a:defRPr/>
            </a:pPr>
            <a:r>
              <a:rPr lang="fr-CA" dirty="0"/>
              <a:t>Proposer, élaborer et adopter les lois</a:t>
            </a:r>
          </a:p>
        </p:txBody>
      </p:sp>
      <p:pic>
        <p:nvPicPr>
          <p:cNvPr id="24580" name="Picture 3" descr="C:\Documents and Settings\Martin\Local Settings\Temporary Internet Files\Content.IE5\CUYEIPMW\MCj00854100000[1].wmf">
            <a:extLst>
              <a:ext uri="{FF2B5EF4-FFF2-40B4-BE49-F238E27FC236}">
                <a16:creationId xmlns:a16="http://schemas.microsoft.com/office/drawing/2014/main" id="{738E9E71-EAC0-4B9D-89C7-37BAD8115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86200"/>
            <a:ext cx="2222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CA8D9-864F-4C70-9391-47891DDFC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Les acteurs du pouvoir législatif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A8ABA2-E3AC-48E1-A23F-2B54893EA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La chambre des communes (composée des députés élus par les citoyens dans leur circonscription)</a:t>
            </a:r>
          </a:p>
          <a:p>
            <a:pPr>
              <a:defRPr/>
            </a:pPr>
            <a:r>
              <a:rPr lang="fr-CA" dirty="0"/>
              <a:t>Le sénat (composée de sénateurs choisis par le gouvernement pour « surveiller » la chambre des communes)</a:t>
            </a:r>
          </a:p>
        </p:txBody>
      </p:sp>
      <p:pic>
        <p:nvPicPr>
          <p:cNvPr id="5" name="Image 4" descr="Jacques_Demers.jpg">
            <a:extLst>
              <a:ext uri="{FF2B5EF4-FFF2-40B4-BE49-F238E27FC236}">
                <a16:creationId xmlns:a16="http://schemas.microsoft.com/office/drawing/2014/main" id="{455DB13E-14A9-4896-926A-197CC028E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340995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 descr="212px-Ottawa_Senators_svg.png">
            <a:extLst>
              <a:ext uri="{FF2B5EF4-FFF2-40B4-BE49-F238E27FC236}">
                <a16:creationId xmlns:a16="http://schemas.microsoft.com/office/drawing/2014/main" id="{08CC5C62-C844-4B31-9ECC-9D9A0CFEFA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00600"/>
            <a:ext cx="14859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76D3BD-FC37-447B-91FA-A3C883274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Le pouvoir exécutif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41AD97-DF43-4EE6-91C5-15C50AAF3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fr-CA" dirty="0"/>
              <a:t>Les fonctions :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fr-CA" sz="1200" dirty="0"/>
          </a:p>
          <a:p>
            <a:pPr>
              <a:buFont typeface="Wingdings" panose="05000000000000000000" pitchFamily="2" charset="2"/>
              <a:buNone/>
              <a:defRPr/>
            </a:pPr>
            <a:endParaRPr lang="fr-CA" sz="800" dirty="0"/>
          </a:p>
          <a:p>
            <a:pPr>
              <a:defRPr/>
            </a:pPr>
            <a:r>
              <a:rPr lang="fr-CA" dirty="0"/>
              <a:t>Prendre des décisions selon les lois</a:t>
            </a:r>
          </a:p>
          <a:p>
            <a:pPr>
              <a:defRPr/>
            </a:pPr>
            <a:r>
              <a:rPr lang="fr-CA" dirty="0"/>
              <a:t>Mettre à exécution les politiques gouvernementales</a:t>
            </a:r>
          </a:p>
          <a:p>
            <a:pPr>
              <a:defRPr/>
            </a:pPr>
            <a:r>
              <a:rPr lang="fr-CA" dirty="0"/>
              <a:t>Gérer les ministères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BC71C6-528F-4463-A8CB-76A3385E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Les acteurs du pouvoir exécutif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BA3706-A078-43D8-8382-C311B6A2F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/>
              <a:t>Gouverneur général (représentant de la Reine au niveau fédéral)</a:t>
            </a:r>
          </a:p>
          <a:p>
            <a:pPr>
              <a:defRPr/>
            </a:pPr>
            <a:r>
              <a:rPr lang="fr-CA"/>
              <a:t>Lieutenants-gouverneurs (représentants de la Reine au niveau provincial)</a:t>
            </a:r>
          </a:p>
          <a:p>
            <a:pPr>
              <a:defRPr/>
            </a:pPr>
            <a:r>
              <a:rPr lang="fr-CA"/>
              <a:t>Le premier ministre (chef du parti politique ayant le plus de députés à la Chambre des communes)</a:t>
            </a:r>
          </a:p>
          <a:p>
            <a:pPr>
              <a:defRPr/>
            </a:pPr>
            <a:r>
              <a:rPr lang="fr-CA"/>
              <a:t>Le conseil des ministres (les chefs des ministères)</a:t>
            </a:r>
          </a:p>
        </p:txBody>
      </p:sp>
      <p:pic>
        <p:nvPicPr>
          <p:cNvPr id="28676" name="Picture 2" descr="C:\Documents and Settings\Martin\Local Settings\Temporary Internet Files\Content.IE5\JXKS2FGB\MCj04303310000[1].wmf">
            <a:extLst>
              <a:ext uri="{FF2B5EF4-FFF2-40B4-BE49-F238E27FC236}">
                <a16:creationId xmlns:a16="http://schemas.microsoft.com/office/drawing/2014/main" id="{7F768CEF-A3BB-42B2-A2F3-6C9841D36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105400"/>
            <a:ext cx="1666875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F76A37-FDDD-413A-B7D6-62F74FC7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Le pouvoir judiciaire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61DF0A-1B56-42DB-96C0-8B0B7DC70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fr-CA" dirty="0"/>
              <a:t>Les fonctions :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fr-CA" dirty="0"/>
          </a:p>
          <a:p>
            <a:pPr>
              <a:defRPr/>
            </a:pPr>
            <a:r>
              <a:rPr lang="fr-CA" dirty="0"/>
              <a:t>Interpréter et appliquer les lois</a:t>
            </a:r>
          </a:p>
        </p:txBody>
      </p:sp>
      <p:pic>
        <p:nvPicPr>
          <p:cNvPr id="29700" name="Picture 3" descr="C:\Documents and Settings\Martin\Local Settings\Temporary Internet Files\Content.IE5\UWUUUGUY\MCBD05878_0000[1].wmf">
            <a:extLst>
              <a:ext uri="{FF2B5EF4-FFF2-40B4-BE49-F238E27FC236}">
                <a16:creationId xmlns:a16="http://schemas.microsoft.com/office/drawing/2014/main" id="{76231D6B-33FA-4790-A592-2EFBF3D77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0"/>
            <a:ext cx="2009775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4" descr="C:\Documents and Settings\Martin\Local Settings\Temporary Internet Files\Content.IE5\TWEHMXTI\MCPE02668_0000[1].wmf">
            <a:extLst>
              <a:ext uri="{FF2B5EF4-FFF2-40B4-BE49-F238E27FC236}">
                <a16:creationId xmlns:a16="http://schemas.microsoft.com/office/drawing/2014/main" id="{333AD67C-7236-4F91-996E-1220E91D9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33800"/>
            <a:ext cx="3382963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5" descr="C:\Program Files\Microsoft Office\MEDIA\CAGCAT10\j0300840.wmf">
            <a:extLst>
              <a:ext uri="{FF2B5EF4-FFF2-40B4-BE49-F238E27FC236}">
                <a16:creationId xmlns:a16="http://schemas.microsoft.com/office/drawing/2014/main" id="{78AD8347-E3E9-4203-B784-3343FA69A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828800"/>
            <a:ext cx="1814513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7132E-B3CB-41CC-A208-49BEFC35E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Les acteurs du pouvoir judiciaire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82A048-147D-4480-B07B-ED84F3747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Les juges </a:t>
            </a:r>
          </a:p>
          <a:p>
            <a:pPr>
              <a:defRPr/>
            </a:pPr>
            <a:r>
              <a:rPr lang="fr-CA" dirty="0"/>
              <a:t>Les tribunaux (les cours de justice)</a:t>
            </a:r>
          </a:p>
        </p:txBody>
      </p:sp>
      <p:pic>
        <p:nvPicPr>
          <p:cNvPr id="4" name="Image 3" descr="Supreme_Court_of_Canada.jpg">
            <a:extLst>
              <a:ext uri="{FF2B5EF4-FFF2-40B4-BE49-F238E27FC236}">
                <a16:creationId xmlns:a16="http://schemas.microsoft.com/office/drawing/2014/main" id="{93DDCC91-C7D4-4AC2-BA33-77E2273B6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24200"/>
            <a:ext cx="418782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7F3863D-51C8-46B9-8D83-F19AB208F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1722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2400"/>
              <a:t>Cour suprême du Canada à Ottawa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38F5CD4-B444-4794-968A-8949F341C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CA" altLang="fr-FR">
                <a:effectLst/>
              </a:rPr>
              <a:t>Visionnement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E007DDC-8718-49CA-9D45-5D9766337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CA" altLang="fr-FR" sz="1000" dirty="0">
              <a:effectLst/>
            </a:endParaRPr>
          </a:p>
          <a:p>
            <a:r>
              <a:rPr lang="en-CA" altLang="fr-FR" dirty="0" err="1">
                <a:effectLst/>
                <a:hlinkClick r:id="rId3"/>
              </a:rPr>
              <a:t>Visite</a:t>
            </a:r>
            <a:r>
              <a:rPr lang="en-CA" altLang="fr-FR" dirty="0">
                <a:effectLst/>
                <a:hlinkClick r:id="rId3"/>
              </a:rPr>
              <a:t> </a:t>
            </a:r>
            <a:r>
              <a:rPr lang="en-CA" altLang="fr-FR" dirty="0" err="1">
                <a:effectLst/>
                <a:hlinkClick r:id="rId3"/>
              </a:rPr>
              <a:t>guidée</a:t>
            </a:r>
            <a:r>
              <a:rPr lang="en-CA" altLang="fr-FR" dirty="0">
                <a:effectLst/>
                <a:hlinkClick r:id="rId3"/>
              </a:rPr>
              <a:t> de la </a:t>
            </a:r>
            <a:r>
              <a:rPr lang="en-CA" altLang="fr-FR" dirty="0" err="1">
                <a:effectLst/>
                <a:hlinkClick r:id="rId3"/>
              </a:rPr>
              <a:t>colline</a:t>
            </a:r>
            <a:r>
              <a:rPr lang="en-CA" altLang="fr-FR" dirty="0">
                <a:effectLst/>
                <a:hlinkClick r:id="rId3"/>
              </a:rPr>
              <a:t> du </a:t>
            </a:r>
            <a:r>
              <a:rPr lang="en-CA" altLang="fr-FR" dirty="0" err="1">
                <a:effectLst/>
                <a:hlinkClick r:id="rId3"/>
              </a:rPr>
              <a:t>Parlement</a:t>
            </a:r>
            <a:r>
              <a:rPr lang="en-CA" altLang="fr-FR" dirty="0">
                <a:effectLst/>
              </a:rPr>
              <a:t> (</a:t>
            </a:r>
            <a:r>
              <a:rPr lang="en-CA" altLang="fr-FR" dirty="0" err="1">
                <a:effectLst/>
              </a:rPr>
              <a:t>Youtube</a:t>
            </a:r>
            <a:r>
              <a:rPr lang="en-CA" altLang="fr-FR" dirty="0">
                <a:effectLst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endParaRPr lang="en-CA" altLang="fr-FR" sz="1000" dirty="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endParaRPr lang="en-CA" altLang="fr-FR" sz="1000" dirty="0">
              <a:effectLst/>
            </a:endParaRPr>
          </a:p>
          <a:p>
            <a:r>
              <a:rPr lang="en-CA" altLang="fr-FR" dirty="0" err="1">
                <a:effectLst/>
                <a:hlinkClick r:id="rId4"/>
              </a:rPr>
              <a:t>Histoire</a:t>
            </a:r>
            <a:r>
              <a:rPr lang="en-CA" altLang="fr-FR" dirty="0">
                <a:effectLst/>
                <a:hlinkClick r:id="rId4"/>
              </a:rPr>
              <a:t> du </a:t>
            </a:r>
            <a:r>
              <a:rPr lang="en-CA" altLang="fr-FR" dirty="0" err="1">
                <a:effectLst/>
                <a:hlinkClick r:id="rId4"/>
              </a:rPr>
              <a:t>sénat</a:t>
            </a:r>
            <a:r>
              <a:rPr lang="en-CA" altLang="fr-FR" dirty="0">
                <a:effectLst/>
                <a:hlinkClick r:id="rId4"/>
              </a:rPr>
              <a:t> du Canada</a:t>
            </a:r>
            <a:r>
              <a:rPr lang="en-CA" altLang="fr-FR" dirty="0">
                <a:effectLst/>
              </a:rPr>
              <a:t> (</a:t>
            </a:r>
            <a:r>
              <a:rPr lang="en-CA" altLang="fr-FR" dirty="0" err="1">
                <a:effectLst/>
              </a:rPr>
              <a:t>Youtube</a:t>
            </a:r>
            <a:r>
              <a:rPr lang="en-CA" altLang="fr-FR" dirty="0">
                <a:effectLst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B7B24D-B99C-4ED6-B847-62F58A871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Retour sur notre nouvelle société…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61E7D6-8300-4E99-AFA8-DE530D50B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Après l’explosion nucléaire, nous avons décidé de garder cinq professions.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fr-CA" sz="800" dirty="0"/>
          </a:p>
          <a:p>
            <a:pPr>
              <a:defRPr/>
            </a:pPr>
            <a:r>
              <a:rPr lang="fr-CA" dirty="0"/>
              <a:t>Est-ce que notre nouvelle société respecte l’idéal canadien des trois ordres de pouvoir (exécutif, législatif et judiciaire)?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fr-CA" sz="800" dirty="0"/>
          </a:p>
          <a:p>
            <a:pPr>
              <a:defRPr/>
            </a:pPr>
            <a:r>
              <a:rPr lang="fr-CA" dirty="0"/>
              <a:t>Qui faudrait-il choisir pour respecter les trois ordres?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2995</TotalTime>
  <Words>285</Words>
  <Application>Microsoft Office PowerPoint</Application>
  <PresentationFormat>Affichage à l'écran (4:3)</PresentationFormat>
  <Paragraphs>51</Paragraphs>
  <Slides>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Wingdings</vt:lpstr>
      <vt:lpstr>Calibri</vt:lpstr>
      <vt:lpstr>Maple</vt:lpstr>
      <vt:lpstr>Les différentes branches du gouvernement canadien</vt:lpstr>
      <vt:lpstr>Le pouvoir législatif</vt:lpstr>
      <vt:lpstr>Les acteurs du pouvoir législatif</vt:lpstr>
      <vt:lpstr>Le pouvoir exécutif</vt:lpstr>
      <vt:lpstr>Les acteurs du pouvoir exécutif</vt:lpstr>
      <vt:lpstr>Le pouvoir judiciaire</vt:lpstr>
      <vt:lpstr>Les acteurs du pouvoir judiciaire</vt:lpstr>
      <vt:lpstr>Visionnement</vt:lpstr>
      <vt:lpstr>Retour sur notre nouvelle société… </vt:lpstr>
    </vt:vector>
  </TitlesOfParts>
  <Company>SRSD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Sciences humaines 9e année</dc:title>
  <dc:creator>SRSD</dc:creator>
  <cp:lastModifiedBy>Martin Frédérick</cp:lastModifiedBy>
  <cp:revision>276</cp:revision>
  <dcterms:created xsi:type="dcterms:W3CDTF">2009-12-08T21:49:46Z</dcterms:created>
  <dcterms:modified xsi:type="dcterms:W3CDTF">2020-12-09T04:44:59Z</dcterms:modified>
</cp:coreProperties>
</file>